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11"/>
  </p:notesMasterIdLst>
  <p:sldIdLst>
    <p:sldId id="256" r:id="rId2"/>
    <p:sldId id="260" r:id="rId3"/>
    <p:sldId id="370" r:id="rId4"/>
    <p:sldId id="339" r:id="rId5"/>
    <p:sldId id="290" r:id="rId6"/>
    <p:sldId id="276" r:id="rId7"/>
    <p:sldId id="279" r:id="rId8"/>
    <p:sldId id="257" r:id="rId9"/>
    <p:sldId id="277" r:id="rId10"/>
    <p:sldId id="362" r:id="rId11"/>
    <p:sldId id="382" r:id="rId12"/>
    <p:sldId id="295" r:id="rId13"/>
    <p:sldId id="338" r:id="rId14"/>
    <p:sldId id="263" r:id="rId15"/>
    <p:sldId id="383" r:id="rId16"/>
    <p:sldId id="288" r:id="rId17"/>
    <p:sldId id="300" r:id="rId18"/>
    <p:sldId id="306" r:id="rId19"/>
    <p:sldId id="296" r:id="rId20"/>
    <p:sldId id="312" r:id="rId21"/>
    <p:sldId id="313" r:id="rId22"/>
    <p:sldId id="314" r:id="rId23"/>
    <p:sldId id="316" r:id="rId24"/>
    <p:sldId id="303" r:id="rId25"/>
    <p:sldId id="280" r:id="rId26"/>
    <p:sldId id="271" r:id="rId27"/>
    <p:sldId id="281" r:id="rId28"/>
    <p:sldId id="291" r:id="rId29"/>
    <p:sldId id="265" r:id="rId30"/>
    <p:sldId id="340" r:id="rId31"/>
    <p:sldId id="341" r:id="rId32"/>
    <p:sldId id="267" r:id="rId33"/>
    <p:sldId id="343" r:id="rId34"/>
    <p:sldId id="350" r:id="rId35"/>
    <p:sldId id="384" r:id="rId36"/>
    <p:sldId id="344" r:id="rId37"/>
    <p:sldId id="345" r:id="rId38"/>
    <p:sldId id="346" r:id="rId39"/>
    <p:sldId id="342" r:id="rId40"/>
    <p:sldId id="393" r:id="rId41"/>
    <p:sldId id="371" r:id="rId42"/>
    <p:sldId id="272" r:id="rId43"/>
    <p:sldId id="293" r:id="rId44"/>
    <p:sldId id="275" r:id="rId45"/>
    <p:sldId id="369" r:id="rId46"/>
    <p:sldId id="392" r:id="rId47"/>
    <p:sldId id="348" r:id="rId48"/>
    <p:sldId id="282" r:id="rId49"/>
    <p:sldId id="274" r:id="rId50"/>
    <p:sldId id="299" r:id="rId51"/>
    <p:sldId id="374" r:id="rId52"/>
    <p:sldId id="262" r:id="rId53"/>
    <p:sldId id="376" r:id="rId54"/>
    <p:sldId id="391" r:id="rId55"/>
    <p:sldId id="377" r:id="rId56"/>
    <p:sldId id="378" r:id="rId57"/>
    <p:sldId id="328" r:id="rId58"/>
    <p:sldId id="351" r:id="rId59"/>
    <p:sldId id="326" r:id="rId60"/>
    <p:sldId id="349" r:id="rId61"/>
    <p:sldId id="294" r:id="rId62"/>
    <p:sldId id="327" r:id="rId63"/>
    <p:sldId id="331" r:id="rId64"/>
    <p:sldId id="363" r:id="rId65"/>
    <p:sldId id="364" r:id="rId66"/>
    <p:sldId id="284" r:id="rId67"/>
    <p:sldId id="375" r:id="rId68"/>
    <p:sldId id="334" r:id="rId69"/>
    <p:sldId id="286" r:id="rId70"/>
    <p:sldId id="307" r:id="rId71"/>
    <p:sldId id="283" r:id="rId72"/>
    <p:sldId id="361" r:id="rId73"/>
    <p:sldId id="317" r:id="rId74"/>
    <p:sldId id="308" r:id="rId75"/>
    <p:sldId id="309" r:id="rId76"/>
    <p:sldId id="379" r:id="rId77"/>
    <p:sldId id="298" r:id="rId78"/>
    <p:sldId id="385" r:id="rId79"/>
    <p:sldId id="386" r:id="rId80"/>
    <p:sldId id="387" r:id="rId81"/>
    <p:sldId id="388" r:id="rId82"/>
    <p:sldId id="390" r:id="rId83"/>
    <p:sldId id="389" r:id="rId84"/>
    <p:sldId id="318" r:id="rId85"/>
    <p:sldId id="319" r:id="rId86"/>
    <p:sldId id="324" r:id="rId87"/>
    <p:sldId id="365" r:id="rId88"/>
    <p:sldId id="321" r:id="rId89"/>
    <p:sldId id="325" r:id="rId90"/>
    <p:sldId id="323" r:id="rId91"/>
    <p:sldId id="347" r:id="rId92"/>
    <p:sldId id="330" r:id="rId93"/>
    <p:sldId id="355" r:id="rId94"/>
    <p:sldId id="333" r:id="rId95"/>
    <p:sldId id="380" r:id="rId96"/>
    <p:sldId id="353" r:id="rId97"/>
    <p:sldId id="372" r:id="rId98"/>
    <p:sldId id="373" r:id="rId99"/>
    <p:sldId id="381" r:id="rId100"/>
    <p:sldId id="356" r:id="rId101"/>
    <p:sldId id="366" r:id="rId102"/>
    <p:sldId id="352" r:id="rId103"/>
    <p:sldId id="335" r:id="rId104"/>
    <p:sldId id="336" r:id="rId105"/>
    <p:sldId id="367" r:id="rId106"/>
    <p:sldId id="368" r:id="rId107"/>
    <p:sldId id="357" r:id="rId108"/>
    <p:sldId id="332" r:id="rId109"/>
    <p:sldId id="315"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59"/>
    <p:restoredTop sz="94633"/>
  </p:normalViewPr>
  <p:slideViewPr>
    <p:cSldViewPr snapToGrid="0" snapToObjects="1">
      <p:cViewPr>
        <p:scale>
          <a:sx n="87" d="100"/>
          <a:sy n="87" d="100"/>
        </p:scale>
        <p:origin x="1056" y="65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D41882-C498-4E3E-9D6E-D6025D8EF1A5}" type="doc">
      <dgm:prSet loTypeId="urn:microsoft.com/office/officeart/2008/layout/LinedList" loCatId="list" qsTypeId="urn:microsoft.com/office/officeart/2005/8/quickstyle/simple1" qsCatId="simple" csTypeId="urn:microsoft.com/office/officeart/2005/8/colors/colorful1" csCatId="colorful" phldr="1"/>
      <dgm:spPr/>
      <dgm:t>
        <a:bodyPr/>
        <a:lstStyle/>
        <a:p>
          <a:endParaRPr lang="en-US"/>
        </a:p>
      </dgm:t>
    </dgm:pt>
    <dgm:pt modelId="{14344090-78B2-452B-A66F-05CD8C4A7213}">
      <dgm:prSet/>
      <dgm:spPr/>
      <dgm:t>
        <a:bodyPr/>
        <a:lstStyle/>
        <a:p>
          <a:r>
            <a:rPr lang="en-US" dirty="0"/>
            <a:t>Inference Suboptimality and NLL Tradeoff</a:t>
          </a:r>
        </a:p>
      </dgm:t>
    </dgm:pt>
    <dgm:pt modelId="{1FE7FCA5-9F8F-4BBD-80D9-87726FFC3151}" type="parTrans" cxnId="{EBCF38E3-AB74-4428-8736-1670418B61C6}">
      <dgm:prSet/>
      <dgm:spPr/>
      <dgm:t>
        <a:bodyPr/>
        <a:lstStyle/>
        <a:p>
          <a:endParaRPr lang="en-US"/>
        </a:p>
      </dgm:t>
    </dgm:pt>
    <dgm:pt modelId="{DF2ABFFB-AA9D-4E36-9735-0D730A07945C}" type="sibTrans" cxnId="{EBCF38E3-AB74-4428-8736-1670418B61C6}">
      <dgm:prSet/>
      <dgm:spPr/>
      <dgm:t>
        <a:bodyPr/>
        <a:lstStyle/>
        <a:p>
          <a:endParaRPr lang="en-US"/>
        </a:p>
      </dgm:t>
    </dgm:pt>
    <dgm:pt modelId="{41208904-6ECF-4E70-BBA0-2199DBC39468}">
      <dgm:prSet/>
      <dgm:spPr/>
      <dgm:t>
        <a:bodyPr/>
        <a:lstStyle/>
        <a:p>
          <a:r>
            <a:rPr lang="en-US" dirty="0"/>
            <a:t>Disentanglement</a:t>
          </a:r>
        </a:p>
      </dgm:t>
    </dgm:pt>
    <dgm:pt modelId="{62B8DD08-E942-42B7-92B3-9F2F6DA5932F}" type="parTrans" cxnId="{47F836A6-7524-47DB-911B-77BC2B995D5C}">
      <dgm:prSet/>
      <dgm:spPr/>
      <dgm:t>
        <a:bodyPr/>
        <a:lstStyle/>
        <a:p>
          <a:endParaRPr lang="en-US"/>
        </a:p>
      </dgm:t>
    </dgm:pt>
    <dgm:pt modelId="{0E2467EC-EF9E-466D-99A0-F3A539897E21}" type="sibTrans" cxnId="{47F836A6-7524-47DB-911B-77BC2B995D5C}">
      <dgm:prSet/>
      <dgm:spPr/>
      <dgm:t>
        <a:bodyPr/>
        <a:lstStyle/>
        <a:p>
          <a:endParaRPr lang="en-US"/>
        </a:p>
      </dgm:t>
    </dgm:pt>
    <dgm:pt modelId="{7947CB05-7B11-B242-A3EF-E3F1F9B025D2}">
      <dgm:prSet/>
      <dgm:spPr/>
      <dgm:t>
        <a:bodyPr/>
        <a:lstStyle/>
        <a:p>
          <a:r>
            <a:rPr lang="en-US" dirty="0"/>
            <a:t>Blurry Images</a:t>
          </a:r>
        </a:p>
      </dgm:t>
    </dgm:pt>
    <dgm:pt modelId="{B6161DC3-5BF4-DC48-8FBE-264D2506FDD2}" type="sibTrans" cxnId="{24BBBA6B-0C7C-1045-972E-7DF7B1F5A94E}">
      <dgm:prSet/>
      <dgm:spPr/>
      <dgm:t>
        <a:bodyPr/>
        <a:lstStyle/>
        <a:p>
          <a:endParaRPr lang="en-US"/>
        </a:p>
      </dgm:t>
    </dgm:pt>
    <dgm:pt modelId="{617656A1-2793-AE43-8157-01C7C8C1785A}" type="parTrans" cxnId="{24BBBA6B-0C7C-1045-972E-7DF7B1F5A94E}">
      <dgm:prSet/>
      <dgm:spPr/>
      <dgm:t>
        <a:bodyPr/>
        <a:lstStyle/>
        <a:p>
          <a:endParaRPr lang="en-US"/>
        </a:p>
      </dgm:t>
    </dgm:pt>
    <dgm:pt modelId="{A11C6663-CC05-BE4A-A694-240EBB6CF020}" type="pres">
      <dgm:prSet presAssocID="{0CD41882-C498-4E3E-9D6E-D6025D8EF1A5}" presName="vert0" presStyleCnt="0">
        <dgm:presLayoutVars>
          <dgm:dir/>
          <dgm:animOne val="branch"/>
          <dgm:animLvl val="lvl"/>
        </dgm:presLayoutVars>
      </dgm:prSet>
      <dgm:spPr/>
    </dgm:pt>
    <dgm:pt modelId="{4FFDDBFE-3E1B-F446-987A-212B3C442BD4}" type="pres">
      <dgm:prSet presAssocID="{14344090-78B2-452B-A66F-05CD8C4A7213}" presName="thickLine" presStyleLbl="alignNode1" presStyleIdx="0" presStyleCnt="3"/>
      <dgm:spPr/>
    </dgm:pt>
    <dgm:pt modelId="{1B000417-F24B-444D-8015-25950841E6D3}" type="pres">
      <dgm:prSet presAssocID="{14344090-78B2-452B-A66F-05CD8C4A7213}" presName="horz1" presStyleCnt="0"/>
      <dgm:spPr/>
    </dgm:pt>
    <dgm:pt modelId="{BDB2523D-2BBB-FD4B-B3DF-434117DBB575}" type="pres">
      <dgm:prSet presAssocID="{14344090-78B2-452B-A66F-05CD8C4A7213}" presName="tx1" presStyleLbl="revTx" presStyleIdx="0" presStyleCnt="3"/>
      <dgm:spPr/>
    </dgm:pt>
    <dgm:pt modelId="{9D3C726F-3757-3144-9EA2-F8C20D1BBBBA}" type="pres">
      <dgm:prSet presAssocID="{14344090-78B2-452B-A66F-05CD8C4A7213}" presName="vert1" presStyleCnt="0"/>
      <dgm:spPr/>
    </dgm:pt>
    <dgm:pt modelId="{9F3A881B-6FA6-DF4E-9EBD-0F16BB2E4B94}" type="pres">
      <dgm:prSet presAssocID="{7947CB05-7B11-B242-A3EF-E3F1F9B025D2}" presName="thickLine" presStyleLbl="alignNode1" presStyleIdx="1" presStyleCnt="3"/>
      <dgm:spPr/>
    </dgm:pt>
    <dgm:pt modelId="{C5E2D1FB-0C9B-F84C-973B-314F2E34D79A}" type="pres">
      <dgm:prSet presAssocID="{7947CB05-7B11-B242-A3EF-E3F1F9B025D2}" presName="horz1" presStyleCnt="0"/>
      <dgm:spPr/>
    </dgm:pt>
    <dgm:pt modelId="{22179259-B045-E142-9499-0D63CE917A46}" type="pres">
      <dgm:prSet presAssocID="{7947CB05-7B11-B242-A3EF-E3F1F9B025D2}" presName="tx1" presStyleLbl="revTx" presStyleIdx="1" presStyleCnt="3"/>
      <dgm:spPr/>
    </dgm:pt>
    <dgm:pt modelId="{4114123A-4372-204D-92F1-0CEA035556C3}" type="pres">
      <dgm:prSet presAssocID="{7947CB05-7B11-B242-A3EF-E3F1F9B025D2}" presName="vert1" presStyleCnt="0"/>
      <dgm:spPr/>
    </dgm:pt>
    <dgm:pt modelId="{049600F2-76C6-DA40-8763-7053DE024BFD}" type="pres">
      <dgm:prSet presAssocID="{41208904-6ECF-4E70-BBA0-2199DBC39468}" presName="thickLine" presStyleLbl="alignNode1" presStyleIdx="2" presStyleCnt="3"/>
      <dgm:spPr/>
    </dgm:pt>
    <dgm:pt modelId="{7BE74731-5EC4-514A-AC0E-6AC4E210E711}" type="pres">
      <dgm:prSet presAssocID="{41208904-6ECF-4E70-BBA0-2199DBC39468}" presName="horz1" presStyleCnt="0"/>
      <dgm:spPr/>
    </dgm:pt>
    <dgm:pt modelId="{2D374043-D13C-E741-BAA3-DC843A6BFE12}" type="pres">
      <dgm:prSet presAssocID="{41208904-6ECF-4E70-BBA0-2199DBC39468}" presName="tx1" presStyleLbl="revTx" presStyleIdx="2" presStyleCnt="3"/>
      <dgm:spPr/>
    </dgm:pt>
    <dgm:pt modelId="{38EA9EF8-1251-5347-83D5-5C5E841C9A69}" type="pres">
      <dgm:prSet presAssocID="{41208904-6ECF-4E70-BBA0-2199DBC39468}" presName="vert1" presStyleCnt="0"/>
      <dgm:spPr/>
    </dgm:pt>
  </dgm:ptLst>
  <dgm:cxnLst>
    <dgm:cxn modelId="{F288E61C-B120-524B-A454-752A4DCA9988}" type="presOf" srcId="{14344090-78B2-452B-A66F-05CD8C4A7213}" destId="{BDB2523D-2BBB-FD4B-B3DF-434117DBB575}" srcOrd="0" destOrd="0" presId="urn:microsoft.com/office/officeart/2008/layout/LinedList"/>
    <dgm:cxn modelId="{86B99726-E702-6D4E-899F-D6E2440C093E}" type="presOf" srcId="{0CD41882-C498-4E3E-9D6E-D6025D8EF1A5}" destId="{A11C6663-CC05-BE4A-A694-240EBB6CF020}" srcOrd="0" destOrd="0" presId="urn:microsoft.com/office/officeart/2008/layout/LinedList"/>
    <dgm:cxn modelId="{B2892D57-A53C-5345-B80D-DC45531DC831}" type="presOf" srcId="{41208904-6ECF-4E70-BBA0-2199DBC39468}" destId="{2D374043-D13C-E741-BAA3-DC843A6BFE12}" srcOrd="0" destOrd="0" presId="urn:microsoft.com/office/officeart/2008/layout/LinedList"/>
    <dgm:cxn modelId="{24BBBA6B-0C7C-1045-972E-7DF7B1F5A94E}" srcId="{0CD41882-C498-4E3E-9D6E-D6025D8EF1A5}" destId="{7947CB05-7B11-B242-A3EF-E3F1F9B025D2}" srcOrd="1" destOrd="0" parTransId="{617656A1-2793-AE43-8157-01C7C8C1785A}" sibTransId="{B6161DC3-5BF4-DC48-8FBE-264D2506FDD2}"/>
    <dgm:cxn modelId="{47F836A6-7524-47DB-911B-77BC2B995D5C}" srcId="{0CD41882-C498-4E3E-9D6E-D6025D8EF1A5}" destId="{41208904-6ECF-4E70-BBA0-2199DBC39468}" srcOrd="2" destOrd="0" parTransId="{62B8DD08-E942-42B7-92B3-9F2F6DA5932F}" sibTransId="{0E2467EC-EF9E-466D-99A0-F3A539897E21}"/>
    <dgm:cxn modelId="{EBCF38E3-AB74-4428-8736-1670418B61C6}" srcId="{0CD41882-C498-4E3E-9D6E-D6025D8EF1A5}" destId="{14344090-78B2-452B-A66F-05CD8C4A7213}" srcOrd="0" destOrd="0" parTransId="{1FE7FCA5-9F8F-4BBD-80D9-87726FFC3151}" sibTransId="{DF2ABFFB-AA9D-4E36-9735-0D730A07945C}"/>
    <dgm:cxn modelId="{ECE271E5-1D0B-3B4D-92E2-E7D96D335939}" type="presOf" srcId="{7947CB05-7B11-B242-A3EF-E3F1F9B025D2}" destId="{22179259-B045-E142-9499-0D63CE917A46}" srcOrd="0" destOrd="0" presId="urn:microsoft.com/office/officeart/2008/layout/LinedList"/>
    <dgm:cxn modelId="{6A386681-2343-DB41-BFFC-73430F1E6843}" type="presParOf" srcId="{A11C6663-CC05-BE4A-A694-240EBB6CF020}" destId="{4FFDDBFE-3E1B-F446-987A-212B3C442BD4}" srcOrd="0" destOrd="0" presId="urn:microsoft.com/office/officeart/2008/layout/LinedList"/>
    <dgm:cxn modelId="{C6B371A8-0CEB-8E40-B866-6A0308E2EF8A}" type="presParOf" srcId="{A11C6663-CC05-BE4A-A694-240EBB6CF020}" destId="{1B000417-F24B-444D-8015-25950841E6D3}" srcOrd="1" destOrd="0" presId="urn:microsoft.com/office/officeart/2008/layout/LinedList"/>
    <dgm:cxn modelId="{3ED3DBC4-4FC1-F949-903F-F7999FD9EEE1}" type="presParOf" srcId="{1B000417-F24B-444D-8015-25950841E6D3}" destId="{BDB2523D-2BBB-FD4B-B3DF-434117DBB575}" srcOrd="0" destOrd="0" presId="urn:microsoft.com/office/officeart/2008/layout/LinedList"/>
    <dgm:cxn modelId="{69A15F4E-4632-2C4D-8F16-D80343C0EAF3}" type="presParOf" srcId="{1B000417-F24B-444D-8015-25950841E6D3}" destId="{9D3C726F-3757-3144-9EA2-F8C20D1BBBBA}" srcOrd="1" destOrd="0" presId="urn:microsoft.com/office/officeart/2008/layout/LinedList"/>
    <dgm:cxn modelId="{B3A50FBB-9EBE-3644-9A29-887587151C23}" type="presParOf" srcId="{A11C6663-CC05-BE4A-A694-240EBB6CF020}" destId="{9F3A881B-6FA6-DF4E-9EBD-0F16BB2E4B94}" srcOrd="2" destOrd="0" presId="urn:microsoft.com/office/officeart/2008/layout/LinedList"/>
    <dgm:cxn modelId="{4A9D04D9-CB89-8740-92E8-1E019CBFD115}" type="presParOf" srcId="{A11C6663-CC05-BE4A-A694-240EBB6CF020}" destId="{C5E2D1FB-0C9B-F84C-973B-314F2E34D79A}" srcOrd="3" destOrd="0" presId="urn:microsoft.com/office/officeart/2008/layout/LinedList"/>
    <dgm:cxn modelId="{07AFA678-36EB-6C45-AF7A-E02412009CF7}" type="presParOf" srcId="{C5E2D1FB-0C9B-F84C-973B-314F2E34D79A}" destId="{22179259-B045-E142-9499-0D63CE917A46}" srcOrd="0" destOrd="0" presId="urn:microsoft.com/office/officeart/2008/layout/LinedList"/>
    <dgm:cxn modelId="{1BECA2F1-CEF6-F04B-9BFC-66A50C2D1EA2}" type="presParOf" srcId="{C5E2D1FB-0C9B-F84C-973B-314F2E34D79A}" destId="{4114123A-4372-204D-92F1-0CEA035556C3}" srcOrd="1" destOrd="0" presId="urn:microsoft.com/office/officeart/2008/layout/LinedList"/>
    <dgm:cxn modelId="{E2EEAF43-DFE6-C843-A276-0FCFC7743AF6}" type="presParOf" srcId="{A11C6663-CC05-BE4A-A694-240EBB6CF020}" destId="{049600F2-76C6-DA40-8763-7053DE024BFD}" srcOrd="4" destOrd="0" presId="urn:microsoft.com/office/officeart/2008/layout/LinedList"/>
    <dgm:cxn modelId="{C250F51A-624C-5247-8DD0-FFBA71CFA852}" type="presParOf" srcId="{A11C6663-CC05-BE4A-A694-240EBB6CF020}" destId="{7BE74731-5EC4-514A-AC0E-6AC4E210E711}" srcOrd="5" destOrd="0" presId="urn:microsoft.com/office/officeart/2008/layout/LinedList"/>
    <dgm:cxn modelId="{A1EAA292-B0B0-1F4E-A5EF-168917A3AE3B}" type="presParOf" srcId="{7BE74731-5EC4-514A-AC0E-6AC4E210E711}" destId="{2D374043-D13C-E741-BAA3-DC843A6BFE12}" srcOrd="0" destOrd="0" presId="urn:microsoft.com/office/officeart/2008/layout/LinedList"/>
    <dgm:cxn modelId="{2CC96F89-A120-094C-9E1E-37ED1362B7F8}" type="presParOf" srcId="{7BE74731-5EC4-514A-AC0E-6AC4E210E711}" destId="{38EA9EF8-1251-5347-83D5-5C5E841C9A6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811BBA-D84F-4CE9-B91B-EF94D33EDF22}"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C25F144E-0AC9-4744-A093-5B20F9BBFF78}">
      <dgm:prSet/>
      <dgm:spPr/>
      <dgm:t>
        <a:bodyPr/>
        <a:lstStyle/>
        <a:p>
          <a:r>
            <a:rPr lang="en-US" dirty="0"/>
            <a:t>Motivation and Context</a:t>
          </a:r>
        </a:p>
      </dgm:t>
    </dgm:pt>
    <dgm:pt modelId="{CF0C6723-CA0C-4B3C-BE58-9F64763C103E}" type="parTrans" cxnId="{A77073CC-59D6-4457-9BE4-1E3A3FFBBD46}">
      <dgm:prSet/>
      <dgm:spPr/>
      <dgm:t>
        <a:bodyPr/>
        <a:lstStyle/>
        <a:p>
          <a:endParaRPr lang="en-US"/>
        </a:p>
      </dgm:t>
    </dgm:pt>
    <dgm:pt modelId="{DE217A11-DC58-4106-BBC5-B41B38520A4F}" type="sibTrans" cxnId="{A77073CC-59D6-4457-9BE4-1E3A3FFBBD46}">
      <dgm:prSet/>
      <dgm:spPr/>
      <dgm:t>
        <a:bodyPr/>
        <a:lstStyle/>
        <a:p>
          <a:endParaRPr lang="en-US"/>
        </a:p>
      </dgm:t>
    </dgm:pt>
    <dgm:pt modelId="{78CF3982-07DD-42CE-A7E0-25A96D4DF98F}">
      <dgm:prSet/>
      <dgm:spPr/>
      <dgm:t>
        <a:bodyPr/>
        <a:lstStyle/>
        <a:p>
          <a:r>
            <a:rPr lang="en-US"/>
            <a:t>VAE Architecture</a:t>
          </a:r>
        </a:p>
      </dgm:t>
    </dgm:pt>
    <dgm:pt modelId="{D923E654-DA4F-4288-A8A8-6AF54D175524}" type="parTrans" cxnId="{F5076F75-C9E7-479D-BE81-BB8CAB778363}">
      <dgm:prSet/>
      <dgm:spPr/>
      <dgm:t>
        <a:bodyPr/>
        <a:lstStyle/>
        <a:p>
          <a:endParaRPr lang="en-US"/>
        </a:p>
      </dgm:t>
    </dgm:pt>
    <dgm:pt modelId="{A60E129B-9F17-41E1-B0C0-86BAFFA237EE}" type="sibTrans" cxnId="{F5076F75-C9E7-479D-BE81-BB8CAB778363}">
      <dgm:prSet/>
      <dgm:spPr/>
      <dgm:t>
        <a:bodyPr/>
        <a:lstStyle/>
        <a:p>
          <a:endParaRPr lang="en-US"/>
        </a:p>
      </dgm:t>
    </dgm:pt>
    <dgm:pt modelId="{1DBF8F4A-EF6C-4E0F-AF0C-9C5EACAEE3E8}">
      <dgm:prSet/>
      <dgm:spPr/>
      <dgm:t>
        <a:bodyPr/>
        <a:lstStyle/>
        <a:p>
          <a:r>
            <a:rPr lang="en-US"/>
            <a:t>VAE Objective</a:t>
          </a:r>
        </a:p>
      </dgm:t>
    </dgm:pt>
    <dgm:pt modelId="{166E9F4B-B586-477A-A1F8-5D7A9437EEB7}" type="parTrans" cxnId="{86014344-2E76-4AD6-A4C3-C37F356FA14B}">
      <dgm:prSet/>
      <dgm:spPr/>
      <dgm:t>
        <a:bodyPr/>
        <a:lstStyle/>
        <a:p>
          <a:endParaRPr lang="en-US"/>
        </a:p>
      </dgm:t>
    </dgm:pt>
    <dgm:pt modelId="{76C8D042-D756-4256-ABCB-0A27EA2D008F}" type="sibTrans" cxnId="{86014344-2E76-4AD6-A4C3-C37F356FA14B}">
      <dgm:prSet/>
      <dgm:spPr/>
      <dgm:t>
        <a:bodyPr/>
        <a:lstStyle/>
        <a:p>
          <a:endParaRPr lang="en-US"/>
        </a:p>
      </dgm:t>
    </dgm:pt>
    <dgm:pt modelId="{2A420392-6DFE-42DF-AEF6-C40C524E2397}">
      <dgm:prSet/>
      <dgm:spPr/>
      <dgm:t>
        <a:bodyPr/>
        <a:lstStyle/>
        <a:p>
          <a:r>
            <a:rPr lang="en-US" dirty="0"/>
            <a:t>Problems with VAEs and Solutions</a:t>
          </a:r>
        </a:p>
      </dgm:t>
    </dgm:pt>
    <dgm:pt modelId="{2E13CA5D-32DD-460C-A60E-2C2E816A25B7}" type="parTrans" cxnId="{8461F4D5-A006-4778-9BF9-F01576CAB6D8}">
      <dgm:prSet/>
      <dgm:spPr/>
      <dgm:t>
        <a:bodyPr/>
        <a:lstStyle/>
        <a:p>
          <a:endParaRPr lang="en-US"/>
        </a:p>
      </dgm:t>
    </dgm:pt>
    <dgm:pt modelId="{9621B0BD-FC86-4B2C-B896-B098FE12CE6F}" type="sibTrans" cxnId="{8461F4D5-A006-4778-9BF9-F01576CAB6D8}">
      <dgm:prSet/>
      <dgm:spPr/>
      <dgm:t>
        <a:bodyPr/>
        <a:lstStyle/>
        <a:p>
          <a:endParaRPr lang="en-US"/>
        </a:p>
      </dgm:t>
    </dgm:pt>
    <dgm:pt modelId="{29E9D311-3649-4B0A-9100-90EB39DCDDD4}">
      <dgm:prSet/>
      <dgm:spPr/>
      <dgm:t>
        <a:bodyPr/>
        <a:lstStyle/>
        <a:p>
          <a:r>
            <a:rPr lang="en-US" dirty="0"/>
            <a:t>Evaluation</a:t>
          </a:r>
        </a:p>
      </dgm:t>
    </dgm:pt>
    <dgm:pt modelId="{095FC05B-D168-4C02-AC7C-93B81D9ECA76}" type="parTrans" cxnId="{A4B95403-1243-4CC1-820A-9A0890CD7A2A}">
      <dgm:prSet/>
      <dgm:spPr/>
      <dgm:t>
        <a:bodyPr/>
        <a:lstStyle/>
        <a:p>
          <a:endParaRPr lang="en-US"/>
        </a:p>
      </dgm:t>
    </dgm:pt>
    <dgm:pt modelId="{1F5D3DFF-6F9E-4FC6-97E2-2AB8627C85C5}" type="sibTrans" cxnId="{A4B95403-1243-4CC1-820A-9A0890CD7A2A}">
      <dgm:prSet/>
      <dgm:spPr/>
      <dgm:t>
        <a:bodyPr/>
        <a:lstStyle/>
        <a:p>
          <a:endParaRPr lang="en-US"/>
        </a:p>
      </dgm:t>
    </dgm:pt>
    <dgm:pt modelId="{B2AA5186-C624-DE4A-910E-28E1EF692687}">
      <dgm:prSet/>
      <dgm:spPr/>
      <dgm:t>
        <a:bodyPr/>
        <a:lstStyle/>
        <a:p>
          <a:r>
            <a:rPr lang="en-US" dirty="0"/>
            <a:t>What's Next?</a:t>
          </a:r>
        </a:p>
      </dgm:t>
    </dgm:pt>
    <dgm:pt modelId="{93238752-7726-284E-AD8F-1F4373AA1684}" type="parTrans" cxnId="{8DE0B093-B447-F344-BAD8-BAFB9176EDE6}">
      <dgm:prSet/>
      <dgm:spPr/>
      <dgm:t>
        <a:bodyPr/>
        <a:lstStyle/>
        <a:p>
          <a:endParaRPr lang="en-US"/>
        </a:p>
      </dgm:t>
    </dgm:pt>
    <dgm:pt modelId="{DB499103-9B36-1A4C-AF12-8A5C674F86F5}" type="sibTrans" cxnId="{8DE0B093-B447-F344-BAD8-BAFB9176EDE6}">
      <dgm:prSet/>
      <dgm:spPr/>
      <dgm:t>
        <a:bodyPr/>
        <a:lstStyle/>
        <a:p>
          <a:endParaRPr lang="en-US"/>
        </a:p>
      </dgm:t>
    </dgm:pt>
    <dgm:pt modelId="{6BDBA5A8-A8A6-2E44-BDA3-ABFDB98386F8}">
      <dgm:prSet/>
      <dgm:spPr/>
      <dgm:t>
        <a:bodyPr/>
        <a:lstStyle/>
        <a:p>
          <a:r>
            <a:rPr lang="en-US" dirty="0"/>
            <a:t>Causal Interpretations</a:t>
          </a:r>
        </a:p>
      </dgm:t>
    </dgm:pt>
    <dgm:pt modelId="{0922BCFD-2168-584D-ABEC-D704E8DCA368}" type="parTrans" cxnId="{DBE7ED1F-3A64-214E-99AE-A5EB6FAE7775}">
      <dgm:prSet/>
      <dgm:spPr/>
      <dgm:t>
        <a:bodyPr/>
        <a:lstStyle/>
        <a:p>
          <a:endParaRPr lang="en-US"/>
        </a:p>
      </dgm:t>
    </dgm:pt>
    <dgm:pt modelId="{A4F8DC9B-B4E1-374A-927A-20C32A0FBC68}" type="sibTrans" cxnId="{DBE7ED1F-3A64-214E-99AE-A5EB6FAE7775}">
      <dgm:prSet/>
      <dgm:spPr/>
      <dgm:t>
        <a:bodyPr/>
        <a:lstStyle/>
        <a:p>
          <a:endParaRPr lang="en-US"/>
        </a:p>
      </dgm:t>
    </dgm:pt>
    <dgm:pt modelId="{41BC2781-A344-7344-9AE2-6A51093B16EF}" type="pres">
      <dgm:prSet presAssocID="{96811BBA-D84F-4CE9-B91B-EF94D33EDF22}" presName="vert0" presStyleCnt="0">
        <dgm:presLayoutVars>
          <dgm:dir/>
          <dgm:animOne val="branch"/>
          <dgm:animLvl val="lvl"/>
        </dgm:presLayoutVars>
      </dgm:prSet>
      <dgm:spPr/>
    </dgm:pt>
    <dgm:pt modelId="{504D002D-098F-CB44-A4B3-D17FD36780A5}" type="pres">
      <dgm:prSet presAssocID="{C25F144E-0AC9-4744-A093-5B20F9BBFF78}" presName="thickLine" presStyleLbl="alignNode1" presStyleIdx="0" presStyleCnt="7"/>
      <dgm:spPr/>
    </dgm:pt>
    <dgm:pt modelId="{540C4B1D-5D41-8E45-AD45-E1FDB10150B1}" type="pres">
      <dgm:prSet presAssocID="{C25F144E-0AC9-4744-A093-5B20F9BBFF78}" presName="horz1" presStyleCnt="0"/>
      <dgm:spPr/>
    </dgm:pt>
    <dgm:pt modelId="{A970AD51-EDFA-C34A-B438-1E58EA221D6F}" type="pres">
      <dgm:prSet presAssocID="{C25F144E-0AC9-4744-A093-5B20F9BBFF78}" presName="tx1" presStyleLbl="revTx" presStyleIdx="0" presStyleCnt="7"/>
      <dgm:spPr/>
    </dgm:pt>
    <dgm:pt modelId="{898C7738-049C-B947-9084-1575078CA515}" type="pres">
      <dgm:prSet presAssocID="{C25F144E-0AC9-4744-A093-5B20F9BBFF78}" presName="vert1" presStyleCnt="0"/>
      <dgm:spPr/>
    </dgm:pt>
    <dgm:pt modelId="{9961E81F-741C-3442-91C8-1DA010A6E87D}" type="pres">
      <dgm:prSet presAssocID="{78CF3982-07DD-42CE-A7E0-25A96D4DF98F}" presName="thickLine" presStyleLbl="alignNode1" presStyleIdx="1" presStyleCnt="7"/>
      <dgm:spPr/>
    </dgm:pt>
    <dgm:pt modelId="{4546BF99-5132-4B48-9001-3F44F162BB47}" type="pres">
      <dgm:prSet presAssocID="{78CF3982-07DD-42CE-A7E0-25A96D4DF98F}" presName="horz1" presStyleCnt="0"/>
      <dgm:spPr/>
    </dgm:pt>
    <dgm:pt modelId="{D9A3E2FC-472A-7244-8A51-D45FCB8232B9}" type="pres">
      <dgm:prSet presAssocID="{78CF3982-07DD-42CE-A7E0-25A96D4DF98F}" presName="tx1" presStyleLbl="revTx" presStyleIdx="1" presStyleCnt="7"/>
      <dgm:spPr/>
    </dgm:pt>
    <dgm:pt modelId="{A2A6F49A-D410-A24D-902E-06CC8679CA5C}" type="pres">
      <dgm:prSet presAssocID="{78CF3982-07DD-42CE-A7E0-25A96D4DF98F}" presName="vert1" presStyleCnt="0"/>
      <dgm:spPr/>
    </dgm:pt>
    <dgm:pt modelId="{5357797E-2FE3-314C-9FD9-74D1BB3A5EA1}" type="pres">
      <dgm:prSet presAssocID="{1DBF8F4A-EF6C-4E0F-AF0C-9C5EACAEE3E8}" presName="thickLine" presStyleLbl="alignNode1" presStyleIdx="2" presStyleCnt="7"/>
      <dgm:spPr/>
    </dgm:pt>
    <dgm:pt modelId="{000940C4-BE65-1A42-852A-B3BCEC8744DE}" type="pres">
      <dgm:prSet presAssocID="{1DBF8F4A-EF6C-4E0F-AF0C-9C5EACAEE3E8}" presName="horz1" presStyleCnt="0"/>
      <dgm:spPr/>
    </dgm:pt>
    <dgm:pt modelId="{B71C9A13-7560-684C-8420-656BEB59869B}" type="pres">
      <dgm:prSet presAssocID="{1DBF8F4A-EF6C-4E0F-AF0C-9C5EACAEE3E8}" presName="tx1" presStyleLbl="revTx" presStyleIdx="2" presStyleCnt="7"/>
      <dgm:spPr/>
    </dgm:pt>
    <dgm:pt modelId="{02314AC5-7924-7041-A254-64DF33E0E186}" type="pres">
      <dgm:prSet presAssocID="{1DBF8F4A-EF6C-4E0F-AF0C-9C5EACAEE3E8}" presName="vert1" presStyleCnt="0"/>
      <dgm:spPr/>
    </dgm:pt>
    <dgm:pt modelId="{CC8737BF-725D-6C48-8DC4-C3C76D297A80}" type="pres">
      <dgm:prSet presAssocID="{2A420392-6DFE-42DF-AEF6-C40C524E2397}" presName="thickLine" presStyleLbl="alignNode1" presStyleIdx="3" presStyleCnt="7"/>
      <dgm:spPr/>
    </dgm:pt>
    <dgm:pt modelId="{606B6DB1-4056-2D41-B6A7-7EEA1448B2B3}" type="pres">
      <dgm:prSet presAssocID="{2A420392-6DFE-42DF-AEF6-C40C524E2397}" presName="horz1" presStyleCnt="0"/>
      <dgm:spPr/>
    </dgm:pt>
    <dgm:pt modelId="{4C6CE149-0FE7-E041-9E79-2016E4FC45C8}" type="pres">
      <dgm:prSet presAssocID="{2A420392-6DFE-42DF-AEF6-C40C524E2397}" presName="tx1" presStyleLbl="revTx" presStyleIdx="3" presStyleCnt="7"/>
      <dgm:spPr/>
    </dgm:pt>
    <dgm:pt modelId="{79F4F52F-2D00-BF4E-8B14-7D5FF340AB47}" type="pres">
      <dgm:prSet presAssocID="{2A420392-6DFE-42DF-AEF6-C40C524E2397}" presName="vert1" presStyleCnt="0"/>
      <dgm:spPr/>
    </dgm:pt>
    <dgm:pt modelId="{5DC0AB54-E2D0-A440-B5D2-B9DB137A6254}" type="pres">
      <dgm:prSet presAssocID="{6BDBA5A8-A8A6-2E44-BDA3-ABFDB98386F8}" presName="thickLine" presStyleLbl="alignNode1" presStyleIdx="4" presStyleCnt="7"/>
      <dgm:spPr/>
    </dgm:pt>
    <dgm:pt modelId="{8AFD86D9-7C3B-0849-950F-F70943F081AC}" type="pres">
      <dgm:prSet presAssocID="{6BDBA5A8-A8A6-2E44-BDA3-ABFDB98386F8}" presName="horz1" presStyleCnt="0"/>
      <dgm:spPr/>
    </dgm:pt>
    <dgm:pt modelId="{CE2FFFF5-651B-3444-9872-055E1A1DFB1B}" type="pres">
      <dgm:prSet presAssocID="{6BDBA5A8-A8A6-2E44-BDA3-ABFDB98386F8}" presName="tx1" presStyleLbl="revTx" presStyleIdx="4" presStyleCnt="7"/>
      <dgm:spPr/>
    </dgm:pt>
    <dgm:pt modelId="{C500579E-6277-BC4C-A3CF-B14D77D89090}" type="pres">
      <dgm:prSet presAssocID="{6BDBA5A8-A8A6-2E44-BDA3-ABFDB98386F8}" presName="vert1" presStyleCnt="0"/>
      <dgm:spPr/>
    </dgm:pt>
    <dgm:pt modelId="{D78B5F47-9D5A-5741-8393-CE7E4D6E6F9F}" type="pres">
      <dgm:prSet presAssocID="{29E9D311-3649-4B0A-9100-90EB39DCDDD4}" presName="thickLine" presStyleLbl="alignNode1" presStyleIdx="5" presStyleCnt="7"/>
      <dgm:spPr/>
    </dgm:pt>
    <dgm:pt modelId="{FA63B87C-5024-4A4B-A6CC-849C7EFDA7C6}" type="pres">
      <dgm:prSet presAssocID="{29E9D311-3649-4B0A-9100-90EB39DCDDD4}" presName="horz1" presStyleCnt="0"/>
      <dgm:spPr/>
    </dgm:pt>
    <dgm:pt modelId="{5F7A69D2-CE75-1B4E-A812-07A2AD939ED2}" type="pres">
      <dgm:prSet presAssocID="{29E9D311-3649-4B0A-9100-90EB39DCDDD4}" presName="tx1" presStyleLbl="revTx" presStyleIdx="5" presStyleCnt="7" custLinFactNeighborY="5840"/>
      <dgm:spPr/>
    </dgm:pt>
    <dgm:pt modelId="{E3260B38-6988-5048-9365-F27E2F08569B}" type="pres">
      <dgm:prSet presAssocID="{29E9D311-3649-4B0A-9100-90EB39DCDDD4}" presName="vert1" presStyleCnt="0"/>
      <dgm:spPr/>
    </dgm:pt>
    <dgm:pt modelId="{6B301151-93B7-1347-9BF4-EC65FED83632}" type="pres">
      <dgm:prSet presAssocID="{B2AA5186-C624-DE4A-910E-28E1EF692687}" presName="thickLine" presStyleLbl="alignNode1" presStyleIdx="6" presStyleCnt="7"/>
      <dgm:spPr/>
    </dgm:pt>
    <dgm:pt modelId="{836C3F8E-DB7F-994E-89C2-BF4ABBC09F0B}" type="pres">
      <dgm:prSet presAssocID="{B2AA5186-C624-DE4A-910E-28E1EF692687}" presName="horz1" presStyleCnt="0"/>
      <dgm:spPr/>
    </dgm:pt>
    <dgm:pt modelId="{46E1ADCC-A297-BF40-89DB-8B054B00387C}" type="pres">
      <dgm:prSet presAssocID="{B2AA5186-C624-DE4A-910E-28E1EF692687}" presName="tx1" presStyleLbl="revTx" presStyleIdx="6" presStyleCnt="7"/>
      <dgm:spPr/>
    </dgm:pt>
    <dgm:pt modelId="{4275D999-F7E9-594C-888F-5F2871286B2F}" type="pres">
      <dgm:prSet presAssocID="{B2AA5186-C624-DE4A-910E-28E1EF692687}" presName="vert1" presStyleCnt="0"/>
      <dgm:spPr/>
    </dgm:pt>
  </dgm:ptLst>
  <dgm:cxnLst>
    <dgm:cxn modelId="{A4B95403-1243-4CC1-820A-9A0890CD7A2A}" srcId="{96811BBA-D84F-4CE9-B91B-EF94D33EDF22}" destId="{29E9D311-3649-4B0A-9100-90EB39DCDDD4}" srcOrd="5" destOrd="0" parTransId="{095FC05B-D168-4C02-AC7C-93B81D9ECA76}" sibTransId="{1F5D3DFF-6F9E-4FC6-97E2-2AB8627C85C5}"/>
    <dgm:cxn modelId="{DBE7ED1F-3A64-214E-99AE-A5EB6FAE7775}" srcId="{96811BBA-D84F-4CE9-B91B-EF94D33EDF22}" destId="{6BDBA5A8-A8A6-2E44-BDA3-ABFDB98386F8}" srcOrd="4" destOrd="0" parTransId="{0922BCFD-2168-584D-ABEC-D704E8DCA368}" sibTransId="{A4F8DC9B-B4E1-374A-927A-20C32A0FBC68}"/>
    <dgm:cxn modelId="{F8388126-A8AC-254F-93A7-FD6F79D01A2F}" type="presOf" srcId="{2A420392-6DFE-42DF-AEF6-C40C524E2397}" destId="{4C6CE149-0FE7-E041-9E79-2016E4FC45C8}" srcOrd="0" destOrd="0" presId="urn:microsoft.com/office/officeart/2008/layout/LinedList"/>
    <dgm:cxn modelId="{949AA827-9545-1D42-8FC0-60167F8C88E9}" type="presOf" srcId="{6BDBA5A8-A8A6-2E44-BDA3-ABFDB98386F8}" destId="{CE2FFFF5-651B-3444-9872-055E1A1DFB1B}" srcOrd="0" destOrd="0" presId="urn:microsoft.com/office/officeart/2008/layout/LinedList"/>
    <dgm:cxn modelId="{86014344-2E76-4AD6-A4C3-C37F356FA14B}" srcId="{96811BBA-D84F-4CE9-B91B-EF94D33EDF22}" destId="{1DBF8F4A-EF6C-4E0F-AF0C-9C5EACAEE3E8}" srcOrd="2" destOrd="0" parTransId="{166E9F4B-B586-477A-A1F8-5D7A9437EEB7}" sibTransId="{76C8D042-D756-4256-ABCB-0A27EA2D008F}"/>
    <dgm:cxn modelId="{F5076F75-C9E7-479D-BE81-BB8CAB778363}" srcId="{96811BBA-D84F-4CE9-B91B-EF94D33EDF22}" destId="{78CF3982-07DD-42CE-A7E0-25A96D4DF98F}" srcOrd="1" destOrd="0" parTransId="{D923E654-DA4F-4288-A8A8-6AF54D175524}" sibTransId="{A60E129B-9F17-41E1-B0C0-86BAFFA237EE}"/>
    <dgm:cxn modelId="{4F42047F-AC2D-3148-9E4A-35EFEE556437}" type="presOf" srcId="{1DBF8F4A-EF6C-4E0F-AF0C-9C5EACAEE3E8}" destId="{B71C9A13-7560-684C-8420-656BEB59869B}" srcOrd="0" destOrd="0" presId="urn:microsoft.com/office/officeart/2008/layout/LinedList"/>
    <dgm:cxn modelId="{3B2A3E8C-9B22-B74F-8201-A599E7CA8666}" type="presOf" srcId="{C25F144E-0AC9-4744-A093-5B20F9BBFF78}" destId="{A970AD51-EDFA-C34A-B438-1E58EA221D6F}" srcOrd="0" destOrd="0" presId="urn:microsoft.com/office/officeart/2008/layout/LinedList"/>
    <dgm:cxn modelId="{8DE0B093-B447-F344-BAD8-BAFB9176EDE6}" srcId="{96811BBA-D84F-4CE9-B91B-EF94D33EDF22}" destId="{B2AA5186-C624-DE4A-910E-28E1EF692687}" srcOrd="6" destOrd="0" parTransId="{93238752-7726-284E-AD8F-1F4373AA1684}" sibTransId="{DB499103-9B36-1A4C-AF12-8A5C674F86F5}"/>
    <dgm:cxn modelId="{59E2BEA7-CF41-5D4A-BCE7-3667BEFEC960}" type="presOf" srcId="{B2AA5186-C624-DE4A-910E-28E1EF692687}" destId="{46E1ADCC-A297-BF40-89DB-8B054B00387C}" srcOrd="0" destOrd="0" presId="urn:microsoft.com/office/officeart/2008/layout/LinedList"/>
    <dgm:cxn modelId="{8E9800AE-61F2-6247-870F-3FA9F45B4768}" type="presOf" srcId="{29E9D311-3649-4B0A-9100-90EB39DCDDD4}" destId="{5F7A69D2-CE75-1B4E-A812-07A2AD939ED2}" srcOrd="0" destOrd="0" presId="urn:microsoft.com/office/officeart/2008/layout/LinedList"/>
    <dgm:cxn modelId="{77613DBE-27D4-E745-AFA0-F365A5F3B7A1}" type="presOf" srcId="{96811BBA-D84F-4CE9-B91B-EF94D33EDF22}" destId="{41BC2781-A344-7344-9AE2-6A51093B16EF}" srcOrd="0" destOrd="0" presId="urn:microsoft.com/office/officeart/2008/layout/LinedList"/>
    <dgm:cxn modelId="{A77073CC-59D6-4457-9BE4-1E3A3FFBBD46}" srcId="{96811BBA-D84F-4CE9-B91B-EF94D33EDF22}" destId="{C25F144E-0AC9-4744-A093-5B20F9BBFF78}" srcOrd="0" destOrd="0" parTransId="{CF0C6723-CA0C-4B3C-BE58-9F64763C103E}" sibTransId="{DE217A11-DC58-4106-BBC5-B41B38520A4F}"/>
    <dgm:cxn modelId="{8461F4D5-A006-4778-9BF9-F01576CAB6D8}" srcId="{96811BBA-D84F-4CE9-B91B-EF94D33EDF22}" destId="{2A420392-6DFE-42DF-AEF6-C40C524E2397}" srcOrd="3" destOrd="0" parTransId="{2E13CA5D-32DD-460C-A60E-2C2E816A25B7}" sibTransId="{9621B0BD-FC86-4B2C-B896-B098FE12CE6F}"/>
    <dgm:cxn modelId="{80BF90FA-AF88-2F45-88C3-B88C87B282E5}" type="presOf" srcId="{78CF3982-07DD-42CE-A7E0-25A96D4DF98F}" destId="{D9A3E2FC-472A-7244-8A51-D45FCB8232B9}" srcOrd="0" destOrd="0" presId="urn:microsoft.com/office/officeart/2008/layout/LinedList"/>
    <dgm:cxn modelId="{F1269DF8-9677-2C45-933A-30DC0C8C3E4D}" type="presParOf" srcId="{41BC2781-A344-7344-9AE2-6A51093B16EF}" destId="{504D002D-098F-CB44-A4B3-D17FD36780A5}" srcOrd="0" destOrd="0" presId="urn:microsoft.com/office/officeart/2008/layout/LinedList"/>
    <dgm:cxn modelId="{CD258947-705D-5B47-B9F2-30A541D4705F}" type="presParOf" srcId="{41BC2781-A344-7344-9AE2-6A51093B16EF}" destId="{540C4B1D-5D41-8E45-AD45-E1FDB10150B1}" srcOrd="1" destOrd="0" presId="urn:microsoft.com/office/officeart/2008/layout/LinedList"/>
    <dgm:cxn modelId="{15BBA531-0342-F945-AC0A-D4A589BA3A2F}" type="presParOf" srcId="{540C4B1D-5D41-8E45-AD45-E1FDB10150B1}" destId="{A970AD51-EDFA-C34A-B438-1E58EA221D6F}" srcOrd="0" destOrd="0" presId="urn:microsoft.com/office/officeart/2008/layout/LinedList"/>
    <dgm:cxn modelId="{541F4FBD-90D7-9D47-AB81-FDBF25815837}" type="presParOf" srcId="{540C4B1D-5D41-8E45-AD45-E1FDB10150B1}" destId="{898C7738-049C-B947-9084-1575078CA515}" srcOrd="1" destOrd="0" presId="urn:microsoft.com/office/officeart/2008/layout/LinedList"/>
    <dgm:cxn modelId="{587CEC52-6FAB-684E-A7B7-262ECAC61A99}" type="presParOf" srcId="{41BC2781-A344-7344-9AE2-6A51093B16EF}" destId="{9961E81F-741C-3442-91C8-1DA010A6E87D}" srcOrd="2" destOrd="0" presId="urn:microsoft.com/office/officeart/2008/layout/LinedList"/>
    <dgm:cxn modelId="{4D631A66-63F4-C742-BECF-3DD185CFCDDC}" type="presParOf" srcId="{41BC2781-A344-7344-9AE2-6A51093B16EF}" destId="{4546BF99-5132-4B48-9001-3F44F162BB47}" srcOrd="3" destOrd="0" presId="urn:microsoft.com/office/officeart/2008/layout/LinedList"/>
    <dgm:cxn modelId="{589F4AAB-EC32-AF49-9526-8F3081B00630}" type="presParOf" srcId="{4546BF99-5132-4B48-9001-3F44F162BB47}" destId="{D9A3E2FC-472A-7244-8A51-D45FCB8232B9}" srcOrd="0" destOrd="0" presId="urn:microsoft.com/office/officeart/2008/layout/LinedList"/>
    <dgm:cxn modelId="{C6F5548C-066E-C140-8EC4-8071607ECA8C}" type="presParOf" srcId="{4546BF99-5132-4B48-9001-3F44F162BB47}" destId="{A2A6F49A-D410-A24D-902E-06CC8679CA5C}" srcOrd="1" destOrd="0" presId="urn:microsoft.com/office/officeart/2008/layout/LinedList"/>
    <dgm:cxn modelId="{BEE69F21-5072-5A43-A37E-95A35578EC6F}" type="presParOf" srcId="{41BC2781-A344-7344-9AE2-6A51093B16EF}" destId="{5357797E-2FE3-314C-9FD9-74D1BB3A5EA1}" srcOrd="4" destOrd="0" presId="urn:microsoft.com/office/officeart/2008/layout/LinedList"/>
    <dgm:cxn modelId="{CC3005B9-E191-0A4F-A9B6-012DBDC7F761}" type="presParOf" srcId="{41BC2781-A344-7344-9AE2-6A51093B16EF}" destId="{000940C4-BE65-1A42-852A-B3BCEC8744DE}" srcOrd="5" destOrd="0" presId="urn:microsoft.com/office/officeart/2008/layout/LinedList"/>
    <dgm:cxn modelId="{DCE601AD-C570-1E4C-8CD5-548A59D154D7}" type="presParOf" srcId="{000940C4-BE65-1A42-852A-B3BCEC8744DE}" destId="{B71C9A13-7560-684C-8420-656BEB59869B}" srcOrd="0" destOrd="0" presId="urn:microsoft.com/office/officeart/2008/layout/LinedList"/>
    <dgm:cxn modelId="{86F89DF8-54FF-8A48-934F-7AC20CCF550D}" type="presParOf" srcId="{000940C4-BE65-1A42-852A-B3BCEC8744DE}" destId="{02314AC5-7924-7041-A254-64DF33E0E186}" srcOrd="1" destOrd="0" presId="urn:microsoft.com/office/officeart/2008/layout/LinedList"/>
    <dgm:cxn modelId="{EC3CAEF8-6D7D-E04F-8FDE-295A397521AD}" type="presParOf" srcId="{41BC2781-A344-7344-9AE2-6A51093B16EF}" destId="{CC8737BF-725D-6C48-8DC4-C3C76D297A80}" srcOrd="6" destOrd="0" presId="urn:microsoft.com/office/officeart/2008/layout/LinedList"/>
    <dgm:cxn modelId="{8A34AFCD-C131-E841-9179-A6B5AAF2E9C0}" type="presParOf" srcId="{41BC2781-A344-7344-9AE2-6A51093B16EF}" destId="{606B6DB1-4056-2D41-B6A7-7EEA1448B2B3}" srcOrd="7" destOrd="0" presId="urn:microsoft.com/office/officeart/2008/layout/LinedList"/>
    <dgm:cxn modelId="{C15A727E-BF60-B749-B605-4DD11D51E951}" type="presParOf" srcId="{606B6DB1-4056-2D41-B6A7-7EEA1448B2B3}" destId="{4C6CE149-0FE7-E041-9E79-2016E4FC45C8}" srcOrd="0" destOrd="0" presId="urn:microsoft.com/office/officeart/2008/layout/LinedList"/>
    <dgm:cxn modelId="{3430512C-FB1A-1748-BD9B-820F6154DD50}" type="presParOf" srcId="{606B6DB1-4056-2D41-B6A7-7EEA1448B2B3}" destId="{79F4F52F-2D00-BF4E-8B14-7D5FF340AB47}" srcOrd="1" destOrd="0" presId="urn:microsoft.com/office/officeart/2008/layout/LinedList"/>
    <dgm:cxn modelId="{B4C010B1-2E5A-8E4B-9010-487A8D3884BA}" type="presParOf" srcId="{41BC2781-A344-7344-9AE2-6A51093B16EF}" destId="{5DC0AB54-E2D0-A440-B5D2-B9DB137A6254}" srcOrd="8" destOrd="0" presId="urn:microsoft.com/office/officeart/2008/layout/LinedList"/>
    <dgm:cxn modelId="{D2E2F0F9-7593-254F-A4A9-3F5A18A0FC00}" type="presParOf" srcId="{41BC2781-A344-7344-9AE2-6A51093B16EF}" destId="{8AFD86D9-7C3B-0849-950F-F70943F081AC}" srcOrd="9" destOrd="0" presId="urn:microsoft.com/office/officeart/2008/layout/LinedList"/>
    <dgm:cxn modelId="{FE461444-97CD-1040-A1A7-66FE1755B9CA}" type="presParOf" srcId="{8AFD86D9-7C3B-0849-950F-F70943F081AC}" destId="{CE2FFFF5-651B-3444-9872-055E1A1DFB1B}" srcOrd="0" destOrd="0" presId="urn:microsoft.com/office/officeart/2008/layout/LinedList"/>
    <dgm:cxn modelId="{34646C71-1A13-C748-BF05-F05E9C4EDD5A}" type="presParOf" srcId="{8AFD86D9-7C3B-0849-950F-F70943F081AC}" destId="{C500579E-6277-BC4C-A3CF-B14D77D89090}" srcOrd="1" destOrd="0" presId="urn:microsoft.com/office/officeart/2008/layout/LinedList"/>
    <dgm:cxn modelId="{ACB80DA1-F079-A14A-8783-D590EEE70A73}" type="presParOf" srcId="{41BC2781-A344-7344-9AE2-6A51093B16EF}" destId="{D78B5F47-9D5A-5741-8393-CE7E4D6E6F9F}" srcOrd="10" destOrd="0" presId="urn:microsoft.com/office/officeart/2008/layout/LinedList"/>
    <dgm:cxn modelId="{1EBE2782-573D-1A46-9DD9-12A77AA060CA}" type="presParOf" srcId="{41BC2781-A344-7344-9AE2-6A51093B16EF}" destId="{FA63B87C-5024-4A4B-A6CC-849C7EFDA7C6}" srcOrd="11" destOrd="0" presId="urn:microsoft.com/office/officeart/2008/layout/LinedList"/>
    <dgm:cxn modelId="{7BE52A50-672F-114A-8710-1C91EF1EF8BE}" type="presParOf" srcId="{FA63B87C-5024-4A4B-A6CC-849C7EFDA7C6}" destId="{5F7A69D2-CE75-1B4E-A812-07A2AD939ED2}" srcOrd="0" destOrd="0" presId="urn:microsoft.com/office/officeart/2008/layout/LinedList"/>
    <dgm:cxn modelId="{4C628092-FE83-E648-88B6-58285217CC8C}" type="presParOf" srcId="{FA63B87C-5024-4A4B-A6CC-849C7EFDA7C6}" destId="{E3260B38-6988-5048-9365-F27E2F08569B}" srcOrd="1" destOrd="0" presId="urn:microsoft.com/office/officeart/2008/layout/LinedList"/>
    <dgm:cxn modelId="{D063DBB8-ECC6-2A49-816F-F888D79603B3}" type="presParOf" srcId="{41BC2781-A344-7344-9AE2-6A51093B16EF}" destId="{6B301151-93B7-1347-9BF4-EC65FED83632}" srcOrd="12" destOrd="0" presId="urn:microsoft.com/office/officeart/2008/layout/LinedList"/>
    <dgm:cxn modelId="{4F44CFEB-C206-EC4D-BDB0-8EB7F5BB1123}" type="presParOf" srcId="{41BC2781-A344-7344-9AE2-6A51093B16EF}" destId="{836C3F8E-DB7F-994E-89C2-BF4ABBC09F0B}" srcOrd="13" destOrd="0" presId="urn:microsoft.com/office/officeart/2008/layout/LinedList"/>
    <dgm:cxn modelId="{DF960AD3-0617-CC46-BA38-81AF7B60C4E7}" type="presParOf" srcId="{836C3F8E-DB7F-994E-89C2-BF4ABBC09F0B}" destId="{46E1ADCC-A297-BF40-89DB-8B054B00387C}" srcOrd="0" destOrd="0" presId="urn:microsoft.com/office/officeart/2008/layout/LinedList"/>
    <dgm:cxn modelId="{A7190B6D-0CEC-2140-97EC-57FACEE4EDCB}" type="presParOf" srcId="{836C3F8E-DB7F-994E-89C2-BF4ABBC09F0B}" destId="{4275D999-F7E9-594C-888F-5F2871286B2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561"/>
          <a:ext cx="5638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561"/>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Motivation and Context</a:t>
          </a:r>
        </a:p>
      </dsp:txBody>
      <dsp:txXfrm>
        <a:off x="0" y="561"/>
        <a:ext cx="5638800" cy="657518"/>
      </dsp:txXfrm>
    </dsp:sp>
    <dsp:sp modelId="{9961E81F-741C-3442-91C8-1DA010A6E87D}">
      <dsp:nvSpPr>
        <dsp:cNvPr id="0" name=""/>
        <dsp:cNvSpPr/>
      </dsp:nvSpPr>
      <dsp:spPr>
        <a:xfrm>
          <a:off x="0" y="658079"/>
          <a:ext cx="5638800"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658079"/>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VAE Architecture</a:t>
          </a:r>
        </a:p>
      </dsp:txBody>
      <dsp:txXfrm>
        <a:off x="0" y="658079"/>
        <a:ext cx="5638800" cy="657518"/>
      </dsp:txXfrm>
    </dsp:sp>
    <dsp:sp modelId="{5357797E-2FE3-314C-9FD9-74D1BB3A5EA1}">
      <dsp:nvSpPr>
        <dsp:cNvPr id="0" name=""/>
        <dsp:cNvSpPr/>
      </dsp:nvSpPr>
      <dsp:spPr>
        <a:xfrm>
          <a:off x="0" y="1315597"/>
          <a:ext cx="5638800"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1315597"/>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VAE Objective</a:t>
          </a:r>
        </a:p>
      </dsp:txBody>
      <dsp:txXfrm>
        <a:off x="0" y="1315597"/>
        <a:ext cx="5638800" cy="657518"/>
      </dsp:txXfrm>
    </dsp:sp>
    <dsp:sp modelId="{CC8737BF-725D-6C48-8DC4-C3C76D297A80}">
      <dsp:nvSpPr>
        <dsp:cNvPr id="0" name=""/>
        <dsp:cNvSpPr/>
      </dsp:nvSpPr>
      <dsp:spPr>
        <a:xfrm>
          <a:off x="0" y="1973115"/>
          <a:ext cx="5638800"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973115"/>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Problems with VAEs and Solutions</a:t>
          </a:r>
        </a:p>
      </dsp:txBody>
      <dsp:txXfrm>
        <a:off x="0" y="1973115"/>
        <a:ext cx="5638800" cy="657518"/>
      </dsp:txXfrm>
    </dsp:sp>
    <dsp:sp modelId="{5DC0AB54-E2D0-A440-B5D2-B9DB137A6254}">
      <dsp:nvSpPr>
        <dsp:cNvPr id="0" name=""/>
        <dsp:cNvSpPr/>
      </dsp:nvSpPr>
      <dsp:spPr>
        <a:xfrm>
          <a:off x="0" y="2630634"/>
          <a:ext cx="5638800"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2630634"/>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Causal Interpretations</a:t>
          </a:r>
        </a:p>
      </dsp:txBody>
      <dsp:txXfrm>
        <a:off x="0" y="2630634"/>
        <a:ext cx="5638800" cy="657518"/>
      </dsp:txXfrm>
    </dsp:sp>
    <dsp:sp modelId="{D78B5F47-9D5A-5741-8393-CE7E4D6E6F9F}">
      <dsp:nvSpPr>
        <dsp:cNvPr id="0" name=""/>
        <dsp:cNvSpPr/>
      </dsp:nvSpPr>
      <dsp:spPr>
        <a:xfrm>
          <a:off x="0" y="3288152"/>
          <a:ext cx="5638800"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3326551"/>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Evaluation</a:t>
          </a:r>
        </a:p>
      </dsp:txBody>
      <dsp:txXfrm>
        <a:off x="0" y="3326551"/>
        <a:ext cx="5638800" cy="657518"/>
      </dsp:txXfrm>
    </dsp:sp>
    <dsp:sp modelId="{6B301151-93B7-1347-9BF4-EC65FED83632}">
      <dsp:nvSpPr>
        <dsp:cNvPr id="0" name=""/>
        <dsp:cNvSpPr/>
      </dsp:nvSpPr>
      <dsp:spPr>
        <a:xfrm>
          <a:off x="0" y="3945670"/>
          <a:ext cx="5638800"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3945670"/>
          <a:ext cx="5638800" cy="6575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dirty="0"/>
            <a:t>What's Next?</a:t>
          </a:r>
        </a:p>
      </dsp:txBody>
      <dsp:txXfrm>
        <a:off x="0" y="3945670"/>
        <a:ext cx="5638800" cy="6575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DDBFE-3E1B-F446-987A-212B3C442BD4}">
      <dsp:nvSpPr>
        <dsp:cNvPr id="0" name=""/>
        <dsp:cNvSpPr/>
      </dsp:nvSpPr>
      <dsp:spPr>
        <a:xfrm>
          <a:off x="0" y="2247"/>
          <a:ext cx="56388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B2523D-2BBB-FD4B-B3DF-434117DBB575}">
      <dsp:nvSpPr>
        <dsp:cNvPr id="0" name=""/>
        <dsp:cNvSpPr/>
      </dsp:nvSpPr>
      <dsp:spPr>
        <a:xfrm>
          <a:off x="0" y="2247"/>
          <a:ext cx="5638800" cy="1533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Inference Suboptimality and NLL Tradeoff</a:t>
          </a:r>
        </a:p>
      </dsp:txBody>
      <dsp:txXfrm>
        <a:off x="0" y="2247"/>
        <a:ext cx="5638800" cy="1533084"/>
      </dsp:txXfrm>
    </dsp:sp>
    <dsp:sp modelId="{9F3A881B-6FA6-DF4E-9EBD-0F16BB2E4B94}">
      <dsp:nvSpPr>
        <dsp:cNvPr id="0" name=""/>
        <dsp:cNvSpPr/>
      </dsp:nvSpPr>
      <dsp:spPr>
        <a:xfrm>
          <a:off x="0" y="1535332"/>
          <a:ext cx="56388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179259-B045-E142-9499-0D63CE917A46}">
      <dsp:nvSpPr>
        <dsp:cNvPr id="0" name=""/>
        <dsp:cNvSpPr/>
      </dsp:nvSpPr>
      <dsp:spPr>
        <a:xfrm>
          <a:off x="0" y="1535332"/>
          <a:ext cx="5638800" cy="1533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Blurry Images</a:t>
          </a:r>
        </a:p>
      </dsp:txBody>
      <dsp:txXfrm>
        <a:off x="0" y="1535332"/>
        <a:ext cx="5638800" cy="1533084"/>
      </dsp:txXfrm>
    </dsp:sp>
    <dsp:sp modelId="{049600F2-76C6-DA40-8763-7053DE024BFD}">
      <dsp:nvSpPr>
        <dsp:cNvPr id="0" name=""/>
        <dsp:cNvSpPr/>
      </dsp:nvSpPr>
      <dsp:spPr>
        <a:xfrm>
          <a:off x="0" y="3068417"/>
          <a:ext cx="56388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374043-D13C-E741-BAA3-DC843A6BFE12}">
      <dsp:nvSpPr>
        <dsp:cNvPr id="0" name=""/>
        <dsp:cNvSpPr/>
      </dsp:nvSpPr>
      <dsp:spPr>
        <a:xfrm>
          <a:off x="0" y="3068417"/>
          <a:ext cx="5638800" cy="15330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3830" tIns="163830" rIns="163830" bIns="163830" numCol="1" spcCol="1270" anchor="t" anchorCtr="0">
          <a:noAutofit/>
        </a:bodyPr>
        <a:lstStyle/>
        <a:p>
          <a:pPr marL="0" lvl="0" indent="0" algn="l" defTabSz="1911350">
            <a:lnSpc>
              <a:spcPct val="90000"/>
            </a:lnSpc>
            <a:spcBef>
              <a:spcPct val="0"/>
            </a:spcBef>
            <a:spcAft>
              <a:spcPct val="35000"/>
            </a:spcAft>
            <a:buNone/>
          </a:pPr>
          <a:r>
            <a:rPr lang="en-US" sz="4300" kern="1200" dirty="0"/>
            <a:t>Disentanglement</a:t>
          </a:r>
        </a:p>
      </dsp:txBody>
      <dsp:txXfrm>
        <a:off x="0" y="3068417"/>
        <a:ext cx="5638800" cy="153308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D002D-098F-CB44-A4B3-D17FD36780A5}">
      <dsp:nvSpPr>
        <dsp:cNvPr id="0" name=""/>
        <dsp:cNvSpPr/>
      </dsp:nvSpPr>
      <dsp:spPr>
        <a:xfrm>
          <a:off x="0" y="348"/>
          <a:ext cx="4355024"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70AD51-EDFA-C34A-B438-1E58EA221D6F}">
      <dsp:nvSpPr>
        <dsp:cNvPr id="0" name=""/>
        <dsp:cNvSpPr/>
      </dsp:nvSpPr>
      <dsp:spPr>
        <a:xfrm>
          <a:off x="0" y="348"/>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Motivation and Context</a:t>
          </a:r>
        </a:p>
      </dsp:txBody>
      <dsp:txXfrm>
        <a:off x="0" y="348"/>
        <a:ext cx="4355024" cy="407434"/>
      </dsp:txXfrm>
    </dsp:sp>
    <dsp:sp modelId="{9961E81F-741C-3442-91C8-1DA010A6E87D}">
      <dsp:nvSpPr>
        <dsp:cNvPr id="0" name=""/>
        <dsp:cNvSpPr/>
      </dsp:nvSpPr>
      <dsp:spPr>
        <a:xfrm>
          <a:off x="0" y="407782"/>
          <a:ext cx="4355024" cy="0"/>
        </a:xfrm>
        <a:prstGeom prst="line">
          <a:avLst/>
        </a:prstGeom>
        <a:solidFill>
          <a:schemeClr val="accent2">
            <a:hueOff val="-242561"/>
            <a:satOff val="-13988"/>
            <a:lumOff val="1438"/>
            <a:alphaOff val="0"/>
          </a:schemeClr>
        </a:solidFill>
        <a:ln w="12700" cap="flat" cmpd="sng" algn="ctr">
          <a:solidFill>
            <a:schemeClr val="accent2">
              <a:hueOff val="-242561"/>
              <a:satOff val="-13988"/>
              <a:lumOff val="143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A3E2FC-472A-7244-8A51-D45FCB8232B9}">
      <dsp:nvSpPr>
        <dsp:cNvPr id="0" name=""/>
        <dsp:cNvSpPr/>
      </dsp:nvSpPr>
      <dsp:spPr>
        <a:xfrm>
          <a:off x="0" y="407782"/>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Architecture</a:t>
          </a:r>
        </a:p>
      </dsp:txBody>
      <dsp:txXfrm>
        <a:off x="0" y="407782"/>
        <a:ext cx="4355024" cy="407434"/>
      </dsp:txXfrm>
    </dsp:sp>
    <dsp:sp modelId="{5357797E-2FE3-314C-9FD9-74D1BB3A5EA1}">
      <dsp:nvSpPr>
        <dsp:cNvPr id="0" name=""/>
        <dsp:cNvSpPr/>
      </dsp:nvSpPr>
      <dsp:spPr>
        <a:xfrm>
          <a:off x="0" y="815216"/>
          <a:ext cx="4355024"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1C9A13-7560-684C-8420-656BEB59869B}">
      <dsp:nvSpPr>
        <dsp:cNvPr id="0" name=""/>
        <dsp:cNvSpPr/>
      </dsp:nvSpPr>
      <dsp:spPr>
        <a:xfrm>
          <a:off x="0" y="815216"/>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VAE Objective</a:t>
          </a:r>
        </a:p>
      </dsp:txBody>
      <dsp:txXfrm>
        <a:off x="0" y="815216"/>
        <a:ext cx="4355024" cy="407434"/>
      </dsp:txXfrm>
    </dsp:sp>
    <dsp:sp modelId="{CC8737BF-725D-6C48-8DC4-C3C76D297A80}">
      <dsp:nvSpPr>
        <dsp:cNvPr id="0" name=""/>
        <dsp:cNvSpPr/>
      </dsp:nvSpPr>
      <dsp:spPr>
        <a:xfrm>
          <a:off x="0" y="1222651"/>
          <a:ext cx="4355024"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6CE149-0FE7-E041-9E79-2016E4FC45C8}">
      <dsp:nvSpPr>
        <dsp:cNvPr id="0" name=""/>
        <dsp:cNvSpPr/>
      </dsp:nvSpPr>
      <dsp:spPr>
        <a:xfrm>
          <a:off x="0" y="1222651"/>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Problems with VAEs and Solutions</a:t>
          </a:r>
        </a:p>
      </dsp:txBody>
      <dsp:txXfrm>
        <a:off x="0" y="1222651"/>
        <a:ext cx="4355024" cy="407434"/>
      </dsp:txXfrm>
    </dsp:sp>
    <dsp:sp modelId="{5DC0AB54-E2D0-A440-B5D2-B9DB137A6254}">
      <dsp:nvSpPr>
        <dsp:cNvPr id="0" name=""/>
        <dsp:cNvSpPr/>
      </dsp:nvSpPr>
      <dsp:spPr>
        <a:xfrm>
          <a:off x="0" y="1630085"/>
          <a:ext cx="4355024"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FFF5-651B-3444-9872-055E1A1DFB1B}">
      <dsp:nvSpPr>
        <dsp:cNvPr id="0" name=""/>
        <dsp:cNvSpPr/>
      </dsp:nvSpPr>
      <dsp:spPr>
        <a:xfrm>
          <a:off x="0" y="1630085"/>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Causal Interpretations</a:t>
          </a:r>
        </a:p>
      </dsp:txBody>
      <dsp:txXfrm>
        <a:off x="0" y="1630085"/>
        <a:ext cx="4355024" cy="407434"/>
      </dsp:txXfrm>
    </dsp:sp>
    <dsp:sp modelId="{D78B5F47-9D5A-5741-8393-CE7E4D6E6F9F}">
      <dsp:nvSpPr>
        <dsp:cNvPr id="0" name=""/>
        <dsp:cNvSpPr/>
      </dsp:nvSpPr>
      <dsp:spPr>
        <a:xfrm>
          <a:off x="0" y="2037520"/>
          <a:ext cx="4355024" cy="0"/>
        </a:xfrm>
        <a:prstGeom prst="line">
          <a:avLst/>
        </a:prstGeom>
        <a:solidFill>
          <a:schemeClr val="accent2">
            <a:hueOff val="-1212803"/>
            <a:satOff val="-69940"/>
            <a:lumOff val="7190"/>
            <a:alphaOff val="0"/>
          </a:schemeClr>
        </a:solidFill>
        <a:ln w="12700" cap="flat" cmpd="sng" algn="ctr">
          <a:solidFill>
            <a:schemeClr val="accent2">
              <a:hueOff val="-1212803"/>
              <a:satOff val="-69940"/>
              <a:lumOff val="71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7A69D2-CE75-1B4E-A812-07A2AD939ED2}">
      <dsp:nvSpPr>
        <dsp:cNvPr id="0" name=""/>
        <dsp:cNvSpPr/>
      </dsp:nvSpPr>
      <dsp:spPr>
        <a:xfrm>
          <a:off x="0" y="206131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Evaluation</a:t>
          </a:r>
        </a:p>
      </dsp:txBody>
      <dsp:txXfrm>
        <a:off x="0" y="2061314"/>
        <a:ext cx="4355024" cy="407434"/>
      </dsp:txXfrm>
    </dsp:sp>
    <dsp:sp modelId="{6B301151-93B7-1347-9BF4-EC65FED83632}">
      <dsp:nvSpPr>
        <dsp:cNvPr id="0" name=""/>
        <dsp:cNvSpPr/>
      </dsp:nvSpPr>
      <dsp:spPr>
        <a:xfrm>
          <a:off x="0" y="2444954"/>
          <a:ext cx="4355024"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E1ADCC-A297-BF40-89DB-8B054B00387C}">
      <dsp:nvSpPr>
        <dsp:cNvPr id="0" name=""/>
        <dsp:cNvSpPr/>
      </dsp:nvSpPr>
      <dsp:spPr>
        <a:xfrm>
          <a:off x="0" y="2444954"/>
          <a:ext cx="4355024" cy="407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What's Next?</a:t>
          </a:r>
        </a:p>
      </dsp:txBody>
      <dsp:txXfrm>
        <a:off x="0" y="2444954"/>
        <a:ext cx="4355024" cy="4074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12.178"/>
    </inkml:context>
    <inkml:brush xml:id="br0">
      <inkml:brushProperty name="width" value="0.05" units="cm"/>
      <inkml:brushProperty name="height" value="0.05" units="cm"/>
    </inkml:brush>
  </inkml:definitions>
  <inkml:trace contextRef="#ctx0" brushRef="#br0">11 4913 24575,'0'-20'0,"0"-5"0,0 11 0,0-18 0,0 2 0,0-6 0,0-6 0,0-2 0,0-11 0,-7-8 0,5 0 0,1 16 0,25-14 0,-5 4 0,28-21 0,-19 2 0,19 10 0,-21-5 0,11 12 0,-3-23 0,-1 25 0,15-24 0,1 22 0,-5-15 0,13 6 0,-7 10 0,-14 3 0,26-3-690,-4-13 690,13 7 0,0 2 0,-6 5-143,-19 24 143,20-23 0,-9 14 0,9 0 0,9 8 0,-10 4 0,8 12 0,-10-5 0,10 6 0,-8 1 0,18 7 0,-8-6 0,10 13 0,1-13 0,-1 13 0,0-5 0,0 7 0,0 0 0,-10 0 0,8 0 0,-17 0 0,-16 0 0,0 0 0,20 0 0,21 7 0,-37 7 0,28 21 0,-39-5 0,3 0 0,1 0 0,12 13 0,3 7 0,-14-19 0,-3-2 0,-1 4 0,-1-3 0,2 1 0,22 20 0,2-6 118,-25-10 0,0-1-118,14-6 0,-17 0 0,1 1 0,17 6 0,14 7 0,-7-2 0,-3-8 145,0-8-145,0 6 0,0-13 0,0 6 0,-9-2 0,26 3 0,-21-1 0,14-1 452,-21-7-452,-8-1 0,-1 0 0,0-5 0,-7-3 0,14-6 0,-12 0 0,14 0 0,0 0 0,-6 0 0,14 0 0,-5 0 0,8 0 0,20-8 0,-23-1 0,21-8 0,-26-5 0,8-3 0,9-7 0,-15 1 0,5 0 0,-19 0 0,-1 0 0,4-5 0,-4 2 0,0-2 0,6-11 0,10-12-481,11-10 481,-9 1 0,7 0 0,-16 9 0,-8 19 0,2 0 0,11-22 0,-16 26 0,-1 0 0,20-30 0,-24 29 0,2 1 0,25-26 0,-22 22 0,-1 1 0,12-20 0,-17 20 0,1-1 0,-4 0 0,1-2 0,5-4 0,-1 1 0,-4 4 0,0 0 0,5-10 0,-1 1 0,8-12 0,-12 17 0,-3 2 0,-4-3 0,22-20 0,-9 1 0,5-4 0,-1 4 0,-12 13 0,-7 0 0,12 5 0,-16-6 481,26-3-481,-20 9 0,24-18 0,-17 10 0,15-4 0,3-4 0,-1 13 0,17-16-324,-25 30 1,-1 0 323,16-25 0,-1 18 0,-2 2 0,-8 1 0,-2 9 0,2 1 0,19-12 0,-24 12 0,1-1 0,26-13 0,9-14 0,-24 28 0,-1 3 0,11-12 0,-4 10 0,1 3 0,11 0 0,0 7 0,11-12 0,-17 28 0,12-19 0,20 12 0,-27-6 0,22-2 0,-24 2 0,8 7 0,8-6 0,-18 6 0,8-8 0,-10 8 0,-9-4 0,7 4 0,-15 1 647,6-6-647,-9 6 0,0 0 0,-7-4 0,-2 10 0,-8-4 0,6 6 0,-4 0 0,-3 0 0,-7 0 0,-6 0 0,0 0 0,0 6 0,0 0 0,0 1 0,-6-2 0,-1-5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7.389"/>
    </inkml:context>
    <inkml:brush xml:id="br0">
      <inkml:brushProperty name="width" value="0.2" units="cm"/>
      <inkml:brushProperty name="height" value="0.2" units="cm"/>
      <inkml:brushProperty name="color" value="#E71224"/>
    </inkml:brush>
  </inkml:definitions>
  <inkml:trace contextRef="#ctx0" brushRef="#br0">0 186 24575,'0'0'0</inkml:trace>
  <inkml:trace contextRef="#ctx0" brushRef="#br0" timeOffset="481">669 318 24575,'0'0'0</inkml:trace>
  <inkml:trace contextRef="#ctx0" brushRef="#br0" timeOffset="2050">1312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5.763"/>
    </inkml:context>
    <inkml:brush xml:id="br0">
      <inkml:brushProperty name="width" value="0.2" units="cm"/>
      <inkml:brushProperty name="height" value="0.2" units="cm"/>
      <inkml:brushProperty name="color" value="#E71224"/>
    </inkml:brush>
  </inkml:definitions>
  <inkml:trace contextRef="#ctx0" brushRef="#br0">0 222 24575,'0'0'0</inkml:trace>
  <inkml:trace contextRef="#ctx0" brushRef="#br0" timeOffset="417">1232 0 24575,'0'0'0</inkml:trace>
  <inkml:trace contextRef="#ctx0" brushRef="#br0" timeOffset="1250">523 245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2.823"/>
    </inkml:context>
    <inkml:brush xml:id="br0">
      <inkml:brushProperty name="width" value="0.2" units="cm"/>
      <inkml:brushProperty name="height" value="0.2" units="cm"/>
      <inkml:brushProperty name="color" value="#E71224"/>
    </inkml:brush>
  </inkml:definitions>
  <inkml:trace contextRef="#ctx0" brushRef="#br0">489 1 24575,'0'0'0</inkml:trace>
  <inkml:trace contextRef="#ctx0" brushRef="#br0" timeOffset="802">0 100 24575,'0'0'0</inkml:trace>
  <inkml:trace contextRef="#ctx0" brushRef="#br0" timeOffset="1987">1105 170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2.014"/>
    </inkml:context>
    <inkml:brush xml:id="br0">
      <inkml:brushProperty name="width" value="0.2" units="cm"/>
      <inkml:brushProperty name="height" value="0.2" units="cm"/>
      <inkml:brushProperty name="color" value="#E71224"/>
    </inkml:brush>
  </inkml:definitions>
  <inkml:trace contextRef="#ctx0" brushRef="#br0">0 90 24575,'0'0'0</inkml:trace>
  <inkml:trace contextRef="#ctx0" brushRef="#br0" timeOffset="1258">573 1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1.485"/>
    </inkml:context>
    <inkml:brush xml:id="br0">
      <inkml:brushProperty name="width" value="0.2" units="cm"/>
      <inkml:brushProperty name="height" value="0.2" units="cm"/>
      <inkml:brushProperty name="color" value="#E71224"/>
    </inkml:brush>
  </inkml:definitions>
  <inkml:trace contextRef="#ctx0" brushRef="#br0">737 10 24575,'0'0'0</inkml:trace>
  <inkml:trace contextRef="#ctx0" brushRef="#br0" timeOffset="946">0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19.427"/>
    </inkml:context>
    <inkml:brush xml:id="br0">
      <inkml:brushProperty name="width" value="0.2" units="cm"/>
      <inkml:brushProperty name="height" value="0.2" units="cm"/>
      <inkml:brushProperty name="color" value="#E71224"/>
    </inkml:brush>
  </inkml:definitions>
  <inkml:trace contextRef="#ctx0" brushRef="#br0">0 0 24575,'0'0'0</inkml:trace>
  <inkml:trace contextRef="#ctx0" brushRef="#br0" timeOffset="513">664 153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9-30T13:17:13.945"/>
    </inkml:context>
    <inkml:brush xml:id="br0">
      <inkml:brushProperty name="width" value="0.05" units="cm"/>
      <inkml:brushProperty name="height" value="0.05" units="cm"/>
    </inkml:brush>
  </inkml:definitions>
  <inkml:trace contextRef="#ctx0" brushRef="#br0">11 4913 24575,'0'-20'0,"0"-5"0,0 11 0,0-18 0,0 2 0,0-6 0,0-6 0,0-2 0,0-11 0,-7-8 0,5 0 0,1 16 0,25-14 0,-5 4 0,28-21 0,-19 2 0,19 10 0,-21-5 0,11 12 0,-3-23 0,-1 25 0,15-24 0,1 22 0,-5-15 0,13 6 0,-7 10 0,-14 3 0,26-3-690,-4-13 690,13 7 0,0 2 0,-6 5-143,-19 24 143,20-23 0,-9 14 0,9 0 0,9 8 0,-10 4 0,8 12 0,-10-5 0,10 6 0,-8 1 0,18 7 0,-8-6 0,10 13 0,1-13 0,-1 13 0,0-5 0,0 7 0,0 0 0,-10 0 0,8 0 0,-17 0 0,-16 0 0,0 0 0,20 0 0,21 7 0,-37 7 0,28 21 0,-39-5 0,3 0 0,1 0 0,12 13 0,3 7 0,-14-19 0,-3-2 0,-1 4 0,-1-3 0,2 1 0,22 20 0,2-6 118,-25-10 0,0-1-118,14-6 0,-17 0 0,1 1 0,17 6 0,14 7 0,-7-2 0,-3-8 145,0-8-145,0 6 0,0-13 0,0 6 0,-9-2 0,26 3 0,-21-1 0,14-1 452,-21-7-452,-8-1 0,-1 0 0,0-5 0,-7-3 0,14-6 0,-12 0 0,14 0 0,0 0 0,-6 0 0,14 0 0,-5 0 0,8 0 0,20-8 0,-23-1 0,21-8 0,-26-5 0,8-3 0,9-7 0,-15 1 0,5 0 0,-19 0 0,-1 0 0,4-5 0,-4 2 0,0-2 0,6-11 0,10-12-481,11-10 481,-9 1 0,7 0 0,-16 9 0,-8 19 0,2 0 0,11-22 0,-16 26 0,-1 0 0,20-30 0,-24 29 0,2 1 0,25-26 0,-22 22 0,-1 1 0,12-20 0,-17 20 0,1-1 0,-4 0 0,1-2 0,5-4 0,-1 1 0,-4 4 0,0 0 0,5-10 0,-1 1 0,8-12 0,-12 17 0,-3 2 0,-4-3 0,22-20 0,-9 1 0,5-4 0,-1 4 0,-12 13 0,-7 0 0,12 5 0,-16-6 481,26-3-481,-20 9 0,24-18 0,-17 10 0,15-4 0,3-4 0,-1 13 0,17-16-324,-25 30 1,-1 0 323,16-25 0,-1 18 0,-2 2 0,-8 1 0,-2 9 0,2 1 0,19-12 0,-24 12 0,1-1 0,26-13 0,9-14 0,-24 28 0,-1 3 0,11-12 0,-4 10 0,1 3 0,11 0 0,0 7 0,11-12 0,-17 28 0,12-19 0,20 12 0,-27-6 0,22-2 0,-24 2 0,8 7 0,8-6 0,-18 6 0,8-8 0,-10 8 0,-9-4 0,7 4 0,-15 1 647,6-6-647,-9 6 0,0 0 0,-7-4 0,-2 10 0,-8-4 0,6 6 0,-4 0 0,-3 0 0,-7 0 0,-6 0 0,0 0 0,0 6 0,0 0 0,0 1 0,-6-2 0,-1-5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0.420"/>
    </inkml:context>
    <inkml:brush xml:id="br0">
      <inkml:brushProperty name="width" value="0.2" units="cm"/>
      <inkml:brushProperty name="height" value="0.2" units="cm"/>
      <inkml:brushProperty name="color" value="#E71224"/>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0.949"/>
    </inkml:context>
    <inkml:brush xml:id="br0">
      <inkml:brushProperty name="width" value="0.2" units="cm"/>
      <inkml:brushProperty name="height" value="0.2" units="cm"/>
      <inkml:brushProperty name="color" value="#E71224"/>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3.977"/>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4.434"/>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5.371"/>
    </inkml:context>
    <inkml:brush xml:id="br0">
      <inkml:brushProperty name="width" value="0.2" units="cm"/>
      <inkml:brushProperty name="height" value="0.2" units="cm"/>
      <inkml:brushProperty name="color" value="#E71224"/>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9.888"/>
    </inkml:context>
    <inkml:brush xml:id="br0">
      <inkml:brushProperty name="width" value="0.2" units="cm"/>
      <inkml:brushProperty name="height" value="0.2" units="cm"/>
      <inkml:brushProperty name="color" value="#E71224"/>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8.598"/>
    </inkml:context>
    <inkml:brush xml:id="br0">
      <inkml:brushProperty name="width" value="0.2" units="cm"/>
      <inkml:brushProperty name="height" value="0.2" units="cm"/>
      <inkml:brushProperty name="color" value="#E71224"/>
    </inkml:brush>
  </inkml:definitions>
  <inkml:trace contextRef="#ctx0" brushRef="#br0">1 0 24575,'0'0'0</inkml:trace>
  <inkml:trace contextRef="#ctx0" brushRef="#br0" timeOffset="473">536 145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8-10T11:01:26.692"/>
    </inkml:context>
    <inkml:brush xml:id="br0">
      <inkml:brushProperty name="width" value="0.2" units="cm"/>
      <inkml:brushProperty name="height" value="0.2" units="cm"/>
      <inkml:brushProperty name="color" value="#E71224"/>
    </inkml:brush>
  </inkml:definitions>
  <inkml:trace contextRef="#ctx0" brushRef="#br0">0 237 24575,'0'0'0</inkml:trace>
  <inkml:trace contextRef="#ctx0" brushRef="#br0" timeOffset="1538">394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FF6D85-21B7-8146-92D2-AE7B62CE05E0}" type="datetimeFigureOut">
              <a:rPr lang="en-US" smtClean="0"/>
              <a:t>11/21/19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6AEE1-BA55-5443-9C49-49A00E23441E}" type="slidenum">
              <a:rPr lang="en-US" smtClean="0"/>
              <a:t>‹#›</a:t>
            </a:fld>
            <a:endParaRPr lang="en-US"/>
          </a:p>
        </p:txBody>
      </p:sp>
    </p:spTree>
    <p:extLst>
      <p:ext uri="{BB962C8B-B14F-4D97-AF65-F5344CB8AC3E}">
        <p14:creationId xmlns:p14="http://schemas.microsoft.com/office/powerpoint/2010/main" val="20125872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04EE6-B298-1C4D-8CA0-35D4FC871B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37A068-55A3-2848-B6C1-73174A3155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078A3C-082E-3441-A596-9796B58080F5}"/>
              </a:ext>
            </a:extLst>
          </p:cNvPr>
          <p:cNvSpPr>
            <a:spLocks noGrp="1"/>
          </p:cNvSpPr>
          <p:nvPr>
            <p:ph type="dt" sz="half" idx="10"/>
          </p:nvPr>
        </p:nvSpPr>
        <p:spPr>
          <a:xfrm>
            <a:off x="10414000" y="23813"/>
            <a:ext cx="2743200" cy="365125"/>
          </a:xfrm>
        </p:spPr>
        <p:txBody>
          <a:bodyPr/>
          <a:lstStyle/>
          <a:p>
            <a:r>
              <a:rPr lang="en-US"/>
              <a:t>Matthew Vowels 2019</a:t>
            </a:r>
            <a:endParaRPr lang="en-US" dirty="0"/>
          </a:p>
        </p:txBody>
      </p:sp>
      <p:sp>
        <p:nvSpPr>
          <p:cNvPr id="5" name="Footer Placeholder 4">
            <a:extLst>
              <a:ext uri="{FF2B5EF4-FFF2-40B4-BE49-F238E27FC236}">
                <a16:creationId xmlns:a16="http://schemas.microsoft.com/office/drawing/2014/main" id="{09F25217-A635-1546-868F-729F6BF824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2BEADD-3546-7544-8419-38EE0C197EA5}"/>
              </a:ext>
            </a:extLst>
          </p:cNvPr>
          <p:cNvSpPr>
            <a:spLocks noGrp="1"/>
          </p:cNvSpPr>
          <p:nvPr>
            <p:ph type="sldNum" sz="quarter" idx="12"/>
          </p:nvPr>
        </p:nvSpPr>
        <p:spPr>
          <a:xfrm>
            <a:off x="-1992086" y="23812"/>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3713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CF375-5DB9-1A4F-916B-96CABA6F70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8BCA4E-4025-A743-9A09-D8711A9BC1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67AB1-14FF-104F-9E93-5DF2C3AFA1DD}"/>
              </a:ext>
            </a:extLst>
          </p:cNvPr>
          <p:cNvSpPr>
            <a:spLocks noGrp="1"/>
          </p:cNvSpPr>
          <p:nvPr>
            <p:ph type="dt" sz="half" idx="10"/>
          </p:nvPr>
        </p:nvSpPr>
        <p:spPr/>
        <p:txBody>
          <a:bodyPr/>
          <a:lstStyle/>
          <a:p>
            <a:r>
              <a:rPr lang="en-US"/>
              <a:t>Matthew Vowels 2019</a:t>
            </a:r>
            <a:endParaRPr lang="en-US" dirty="0"/>
          </a:p>
        </p:txBody>
      </p:sp>
      <p:sp>
        <p:nvSpPr>
          <p:cNvPr id="5" name="Footer Placeholder 4">
            <a:extLst>
              <a:ext uri="{FF2B5EF4-FFF2-40B4-BE49-F238E27FC236}">
                <a16:creationId xmlns:a16="http://schemas.microsoft.com/office/drawing/2014/main" id="{7005F9D1-E8A2-964C-A961-162012D7A61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C3D3BBF-439D-094F-BB67-96D725E769B5}"/>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05679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573FDF-9696-644E-B6CA-64EB56B91A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3BC260-79F2-BA4B-AB66-FBE112534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B3E06-13F5-5B45-BF55-110E5E020F8B}"/>
              </a:ext>
            </a:extLst>
          </p:cNvPr>
          <p:cNvSpPr>
            <a:spLocks noGrp="1"/>
          </p:cNvSpPr>
          <p:nvPr>
            <p:ph type="dt" sz="half" idx="10"/>
          </p:nvPr>
        </p:nvSpPr>
        <p:spPr/>
        <p:txBody>
          <a:bodyPr/>
          <a:lstStyle/>
          <a:p>
            <a:r>
              <a:rPr lang="en-US"/>
              <a:t>Matthew Vowels 2019</a:t>
            </a:r>
            <a:endParaRPr lang="en-US" dirty="0"/>
          </a:p>
        </p:txBody>
      </p:sp>
      <p:sp>
        <p:nvSpPr>
          <p:cNvPr id="5" name="Footer Placeholder 4">
            <a:extLst>
              <a:ext uri="{FF2B5EF4-FFF2-40B4-BE49-F238E27FC236}">
                <a16:creationId xmlns:a16="http://schemas.microsoft.com/office/drawing/2014/main" id="{992EBC23-2A75-5D4A-8501-05E8003226D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DE1174A-16DB-DD49-B0F5-E8A83E41EA81}"/>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216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D30F7-6F93-C64C-B41B-733BB8361D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D7145C-BFB7-994F-8E37-69B65EA54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4C6E2C-89C4-FF4C-B697-569466CD7401}"/>
              </a:ext>
            </a:extLst>
          </p:cNvPr>
          <p:cNvSpPr>
            <a:spLocks noGrp="1"/>
          </p:cNvSpPr>
          <p:nvPr>
            <p:ph type="dt" sz="half" idx="10"/>
          </p:nvPr>
        </p:nvSpPr>
        <p:spPr/>
        <p:txBody>
          <a:bodyPr/>
          <a:lstStyle/>
          <a:p>
            <a:r>
              <a:rPr lang="en-US"/>
              <a:t>Matthew Vowels 2019</a:t>
            </a:r>
            <a:endParaRPr lang="en-US" dirty="0"/>
          </a:p>
        </p:txBody>
      </p:sp>
      <p:sp>
        <p:nvSpPr>
          <p:cNvPr id="5" name="Footer Placeholder 4">
            <a:extLst>
              <a:ext uri="{FF2B5EF4-FFF2-40B4-BE49-F238E27FC236}">
                <a16:creationId xmlns:a16="http://schemas.microsoft.com/office/drawing/2014/main" id="{18481220-B1C2-8A4E-8818-445B12CAF35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B66C76-567E-0248-96BD-64E12A15C1DC}"/>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97252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77486-FDDA-4844-AD94-E5DA8C20BEC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C028D4-3315-7C4C-AB32-3F879B8A95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817E431-AC9C-704A-B45E-C490DF3F62C2}"/>
              </a:ext>
            </a:extLst>
          </p:cNvPr>
          <p:cNvSpPr>
            <a:spLocks noGrp="1"/>
          </p:cNvSpPr>
          <p:nvPr>
            <p:ph type="dt" sz="half" idx="10"/>
          </p:nvPr>
        </p:nvSpPr>
        <p:spPr/>
        <p:txBody>
          <a:bodyPr/>
          <a:lstStyle/>
          <a:p>
            <a:r>
              <a:rPr lang="en-US"/>
              <a:t>Matthew Vowels 2019</a:t>
            </a:r>
            <a:endParaRPr lang="en-US" dirty="0"/>
          </a:p>
        </p:txBody>
      </p:sp>
      <p:sp>
        <p:nvSpPr>
          <p:cNvPr id="5" name="Footer Placeholder 4">
            <a:extLst>
              <a:ext uri="{FF2B5EF4-FFF2-40B4-BE49-F238E27FC236}">
                <a16:creationId xmlns:a16="http://schemas.microsoft.com/office/drawing/2014/main" id="{ABAAB473-7DD6-564D-991F-4ECDE9A125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18649AC-498F-8043-BBF5-133E37FF947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10498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4A92F-0F13-5646-BDBE-020C713D31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2CC0CA-D4C4-784D-A3A1-DEA6F5A571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190BC0-1895-B242-8DB4-A5FE2DEACC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B70206-4074-5040-999B-D48E8D2DFEE0}"/>
              </a:ext>
            </a:extLst>
          </p:cNvPr>
          <p:cNvSpPr>
            <a:spLocks noGrp="1"/>
          </p:cNvSpPr>
          <p:nvPr>
            <p:ph type="dt" sz="half" idx="10"/>
          </p:nvPr>
        </p:nvSpPr>
        <p:spPr/>
        <p:txBody>
          <a:bodyPr/>
          <a:lstStyle/>
          <a:p>
            <a:r>
              <a:rPr lang="en-US"/>
              <a:t>Matthew Vowels 2019</a:t>
            </a:r>
            <a:endParaRPr lang="en-US" dirty="0"/>
          </a:p>
        </p:txBody>
      </p:sp>
      <p:sp>
        <p:nvSpPr>
          <p:cNvPr id="6" name="Footer Placeholder 5">
            <a:extLst>
              <a:ext uri="{FF2B5EF4-FFF2-40B4-BE49-F238E27FC236}">
                <a16:creationId xmlns:a16="http://schemas.microsoft.com/office/drawing/2014/main" id="{351CF58F-2E42-2644-96BB-3950FA2E91B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4DCD4E3-FE28-0145-80F9-F2EFD6C8A0D8}"/>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4013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956A2-6AE4-A04C-8D35-4814FD1703C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0BC742-1BF0-2E49-BBDF-C80F6F0F33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359E59-EBDF-3040-9108-2A93550A25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ABD1C62-AD57-E743-A593-E9213517A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279105-0951-2D41-A392-BDA85E22675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EF86A7C-B955-8149-BF54-7F45429B9AEC}"/>
              </a:ext>
            </a:extLst>
          </p:cNvPr>
          <p:cNvSpPr>
            <a:spLocks noGrp="1"/>
          </p:cNvSpPr>
          <p:nvPr>
            <p:ph type="dt" sz="half" idx="10"/>
          </p:nvPr>
        </p:nvSpPr>
        <p:spPr/>
        <p:txBody>
          <a:bodyPr/>
          <a:lstStyle/>
          <a:p>
            <a:r>
              <a:rPr lang="en-US"/>
              <a:t>Matthew Vowels 2019</a:t>
            </a:r>
            <a:endParaRPr lang="en-US" dirty="0"/>
          </a:p>
        </p:txBody>
      </p:sp>
      <p:sp>
        <p:nvSpPr>
          <p:cNvPr id="8" name="Footer Placeholder 7">
            <a:extLst>
              <a:ext uri="{FF2B5EF4-FFF2-40B4-BE49-F238E27FC236}">
                <a16:creationId xmlns:a16="http://schemas.microsoft.com/office/drawing/2014/main" id="{1D3A0A52-42E7-7C43-9A0A-287D3A3812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DD723D0-B7CE-B645-AC62-9A1B0128795B}"/>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2996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CC112-6415-1D4E-8152-CE00B3E9B1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062DA8-39CF-C240-A74B-9774582BBD72}"/>
              </a:ext>
            </a:extLst>
          </p:cNvPr>
          <p:cNvSpPr>
            <a:spLocks noGrp="1"/>
          </p:cNvSpPr>
          <p:nvPr>
            <p:ph type="dt" sz="half" idx="10"/>
          </p:nvPr>
        </p:nvSpPr>
        <p:spPr/>
        <p:txBody>
          <a:bodyPr/>
          <a:lstStyle/>
          <a:p>
            <a:r>
              <a:rPr lang="en-US"/>
              <a:t>Matthew Vowels 2019</a:t>
            </a:r>
            <a:endParaRPr lang="en-US" dirty="0"/>
          </a:p>
        </p:txBody>
      </p:sp>
      <p:sp>
        <p:nvSpPr>
          <p:cNvPr id="4" name="Footer Placeholder 3">
            <a:extLst>
              <a:ext uri="{FF2B5EF4-FFF2-40B4-BE49-F238E27FC236}">
                <a16:creationId xmlns:a16="http://schemas.microsoft.com/office/drawing/2014/main" id="{A417798F-6419-9B4A-BFE1-810EEF8E930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EF468AA-2BDC-1843-A63C-4C524F704F1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3030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3DC46F-9DC0-214B-AFBB-DF084760643F}"/>
              </a:ext>
            </a:extLst>
          </p:cNvPr>
          <p:cNvSpPr>
            <a:spLocks noGrp="1"/>
          </p:cNvSpPr>
          <p:nvPr>
            <p:ph type="dt" sz="half" idx="10"/>
          </p:nvPr>
        </p:nvSpPr>
        <p:spPr/>
        <p:txBody>
          <a:bodyPr/>
          <a:lstStyle/>
          <a:p>
            <a:r>
              <a:rPr lang="en-US"/>
              <a:t>Matthew Vowels 2019</a:t>
            </a:r>
            <a:endParaRPr lang="en-US" dirty="0"/>
          </a:p>
        </p:txBody>
      </p:sp>
      <p:sp>
        <p:nvSpPr>
          <p:cNvPr id="3" name="Footer Placeholder 2">
            <a:extLst>
              <a:ext uri="{FF2B5EF4-FFF2-40B4-BE49-F238E27FC236}">
                <a16:creationId xmlns:a16="http://schemas.microsoft.com/office/drawing/2014/main" id="{F3AB964B-AF9E-5347-8AA4-59F45E3BE23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C8B4A60E-C826-084C-A79F-BC9FB3CCA7A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7798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E9B19-C694-9F40-A2F0-C8925CC97B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B95C59-2D49-EE43-81EA-2E268DBE3D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688F81-2E73-094A-981B-B1A95281E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FD08FA-EED8-0F4C-AB20-D8BDF71247BC}"/>
              </a:ext>
            </a:extLst>
          </p:cNvPr>
          <p:cNvSpPr>
            <a:spLocks noGrp="1"/>
          </p:cNvSpPr>
          <p:nvPr>
            <p:ph type="dt" sz="half" idx="10"/>
          </p:nvPr>
        </p:nvSpPr>
        <p:spPr/>
        <p:txBody>
          <a:bodyPr/>
          <a:lstStyle/>
          <a:p>
            <a:r>
              <a:rPr lang="en-US"/>
              <a:t>Matthew Vowels 2019</a:t>
            </a:r>
            <a:endParaRPr lang="en-US" dirty="0"/>
          </a:p>
        </p:txBody>
      </p:sp>
      <p:sp>
        <p:nvSpPr>
          <p:cNvPr id="6" name="Footer Placeholder 5">
            <a:extLst>
              <a:ext uri="{FF2B5EF4-FFF2-40B4-BE49-F238E27FC236}">
                <a16:creationId xmlns:a16="http://schemas.microsoft.com/office/drawing/2014/main" id="{7FB07835-1A70-5945-9B8F-F87E738ED22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C144889-6BEF-FC41-BD11-E08ABE5009ED}"/>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02623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34995-40DF-AD44-A788-0C6CC286E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23E511E-27A8-4F42-8018-6B38814AA6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E2B0B7-6285-1A4A-A125-04FC03098E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4DFBAC-DBFB-F54A-A54C-7C81DEB17F27}"/>
              </a:ext>
            </a:extLst>
          </p:cNvPr>
          <p:cNvSpPr>
            <a:spLocks noGrp="1"/>
          </p:cNvSpPr>
          <p:nvPr>
            <p:ph type="dt" sz="half" idx="10"/>
          </p:nvPr>
        </p:nvSpPr>
        <p:spPr/>
        <p:txBody>
          <a:bodyPr/>
          <a:lstStyle/>
          <a:p>
            <a:r>
              <a:rPr lang="en-US"/>
              <a:t>Matthew Vowels 2019</a:t>
            </a:r>
            <a:endParaRPr lang="en-US" dirty="0"/>
          </a:p>
        </p:txBody>
      </p:sp>
      <p:sp>
        <p:nvSpPr>
          <p:cNvPr id="6" name="Footer Placeholder 5">
            <a:extLst>
              <a:ext uri="{FF2B5EF4-FFF2-40B4-BE49-F238E27FC236}">
                <a16:creationId xmlns:a16="http://schemas.microsoft.com/office/drawing/2014/main" id="{E446251C-D514-9946-9640-B41D5C6B16D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F8630FD-90C9-EF47-B40B-B2A7B4DF79E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0655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B096B7-6A35-2546-90D0-B6F9F5F82E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0F9551-1926-4341-9561-315BA84F79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18B7F-0CF4-2543-9A14-7CFE160BCF29}"/>
              </a:ext>
            </a:extLst>
          </p:cNvPr>
          <p:cNvSpPr>
            <a:spLocks noGrp="1"/>
          </p:cNvSpPr>
          <p:nvPr>
            <p:ph type="dt" sz="half" idx="2"/>
          </p:nvPr>
        </p:nvSpPr>
        <p:spPr>
          <a:xfrm>
            <a:off x="10345057" y="4762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Matthew Vowels 2019</a:t>
            </a:r>
            <a:endParaRPr lang="en-US" dirty="0"/>
          </a:p>
        </p:txBody>
      </p:sp>
      <p:sp>
        <p:nvSpPr>
          <p:cNvPr id="5" name="Footer Placeholder 4">
            <a:extLst>
              <a:ext uri="{FF2B5EF4-FFF2-40B4-BE49-F238E27FC236}">
                <a16:creationId xmlns:a16="http://schemas.microsoft.com/office/drawing/2014/main" id="{B853A69F-F2AF-844E-98EC-7E01416052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FF3EC41A-601C-5E46-A000-C4C5773667C2}"/>
              </a:ext>
            </a:extLst>
          </p:cNvPr>
          <p:cNvSpPr>
            <a:spLocks noGrp="1"/>
          </p:cNvSpPr>
          <p:nvPr>
            <p:ph type="sldNum" sz="quarter" idx="4"/>
          </p:nvPr>
        </p:nvSpPr>
        <p:spPr>
          <a:xfrm>
            <a:off x="-1796143" y="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1382313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ithub.com/matthewvowels1/Awesome-VAEs"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5" Type="http://schemas.openxmlformats.org/officeDocument/2006/relationships/hyperlink" Target="https://arxiv.org/abs/1807.03247" TargetMode="External"/><Relationship Id="rId4" Type="http://schemas.openxmlformats.org/officeDocument/2006/relationships/image" Target="../media/image1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customXml" Target="../ink/ink9.xml"/><Relationship Id="rId18" Type="http://schemas.openxmlformats.org/officeDocument/2006/relationships/image" Target="../media/image230.png"/><Relationship Id="rId26" Type="http://schemas.openxmlformats.org/officeDocument/2006/relationships/image" Target="../media/image27.png"/><Relationship Id="rId3" Type="http://schemas.openxmlformats.org/officeDocument/2006/relationships/image" Target="../media/image180.png"/><Relationship Id="rId21" Type="http://schemas.openxmlformats.org/officeDocument/2006/relationships/customXml" Target="../ink/ink13.xml"/><Relationship Id="rId7" Type="http://schemas.openxmlformats.org/officeDocument/2006/relationships/customXml" Target="../ink/ink4.xml"/><Relationship Id="rId12" Type="http://schemas.openxmlformats.org/officeDocument/2006/relationships/image" Target="../media/image200.png"/><Relationship Id="rId17" Type="http://schemas.openxmlformats.org/officeDocument/2006/relationships/customXml" Target="../ink/ink11.xml"/><Relationship Id="rId25" Type="http://schemas.openxmlformats.org/officeDocument/2006/relationships/customXml" Target="../ink/ink15.xml"/><Relationship Id="rId2" Type="http://schemas.openxmlformats.org/officeDocument/2006/relationships/customXml" Target="../ink/ink1.xml"/><Relationship Id="rId16" Type="http://schemas.openxmlformats.org/officeDocument/2006/relationships/image" Target="../media/image220.png"/><Relationship Id="rId20"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customXml" Target="../ink/ink3.xml"/><Relationship Id="rId11" Type="http://schemas.openxmlformats.org/officeDocument/2006/relationships/customXml" Target="../ink/ink8.xml"/><Relationship Id="rId24" Type="http://schemas.openxmlformats.org/officeDocument/2006/relationships/image" Target="../media/image26.png"/><Relationship Id="rId5" Type="http://schemas.openxmlformats.org/officeDocument/2006/relationships/image" Target="../media/image190.png"/><Relationship Id="rId15" Type="http://schemas.openxmlformats.org/officeDocument/2006/relationships/customXml" Target="../ink/ink10.xml"/><Relationship Id="rId23" Type="http://schemas.openxmlformats.org/officeDocument/2006/relationships/customXml" Target="../ink/ink14.xml"/><Relationship Id="rId28" Type="http://schemas.openxmlformats.org/officeDocument/2006/relationships/image" Target="../media/image28.png"/><Relationship Id="rId10" Type="http://schemas.openxmlformats.org/officeDocument/2006/relationships/customXml" Target="../ink/ink7.xml"/><Relationship Id="rId19" Type="http://schemas.openxmlformats.org/officeDocument/2006/relationships/customXml" Target="../ink/ink12.xml"/><Relationship Id="rId4" Type="http://schemas.openxmlformats.org/officeDocument/2006/relationships/customXml" Target="../ink/ink2.xml"/><Relationship Id="rId9" Type="http://schemas.openxmlformats.org/officeDocument/2006/relationships/customXml" Target="../ink/ink6.xml"/><Relationship Id="rId14" Type="http://schemas.openxmlformats.org/officeDocument/2006/relationships/image" Target="../media/image210.png"/><Relationship Id="rId22" Type="http://schemas.openxmlformats.org/officeDocument/2006/relationships/image" Target="../media/image250.png"/><Relationship Id="rId27" Type="http://schemas.openxmlformats.org/officeDocument/2006/relationships/customXml" Target="../ink/ink16.xml"/></Relationships>
</file>

<file path=ppt/slides/_rels/slide14.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5.tiff"/><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emf"/><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2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8.tiff"/><Relationship Id="rId7" Type="http://schemas.openxmlformats.org/officeDocument/2006/relationships/diagramColors" Target="../diagrams/colors3.xml"/><Relationship Id="rId2" Type="http://schemas.openxmlformats.org/officeDocument/2006/relationships/image" Target="../media/image37.emf"/><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_rels/slide2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60.emf"/><Relationship Id="rId7" Type="http://schemas.openxmlformats.org/officeDocument/2006/relationships/image" Target="../media/image5.emf"/><Relationship Id="rId2" Type="http://schemas.openxmlformats.org/officeDocument/2006/relationships/image" Target="../media/image59.emf"/><Relationship Id="rId1" Type="http://schemas.openxmlformats.org/officeDocument/2006/relationships/slideLayout" Target="../slideLayouts/slideLayout2.xml"/><Relationship Id="rId6" Type="http://schemas.openxmlformats.org/officeDocument/2006/relationships/image" Target="../media/image62.emf"/><Relationship Id="rId5" Type="http://schemas.openxmlformats.org/officeDocument/2006/relationships/image" Target="../media/image61.png"/><Relationship Id="rId4" Type="http://schemas.openxmlformats.org/officeDocument/2006/relationships/image" Target="../media/image56.emf"/></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 Id="rId4" Type="http://schemas.openxmlformats.org/officeDocument/2006/relationships/image" Target="../media/image75.emf"/></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76.tiff"/><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7.tif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2.xml"/><Relationship Id="rId6" Type="http://schemas.openxmlformats.org/officeDocument/2006/relationships/image" Target="../media/image92.emf"/><Relationship Id="rId5" Type="http://schemas.openxmlformats.org/officeDocument/2006/relationships/image" Target="../media/image91.emf"/><Relationship Id="rId4" Type="http://schemas.openxmlformats.org/officeDocument/2006/relationships/image" Target="../media/image90.emf"/></Relationships>
</file>

<file path=ppt/slides/_rels/slide59.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image" Target="../media/image93.emf"/><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emf"/><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mlss-2019/tutorials/blob/master/variational_inference/MLSS2019_VAEs_solution.ipynb"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emf"/><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www.youtube.com/watch?v=gR-P41Pis24"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2.xml"/><Relationship Id="rId5" Type="http://schemas.openxmlformats.org/officeDocument/2006/relationships/image" Target="../media/image116.emf"/><Relationship Id="rId4" Type="http://schemas.openxmlformats.org/officeDocument/2006/relationships/image" Target="../media/image115.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6" Type="http://schemas.openxmlformats.org/officeDocument/2006/relationships/image" Target="../media/image20.emf"/><Relationship Id="rId5" Type="http://schemas.openxmlformats.org/officeDocument/2006/relationships/image" Target="../media/image16.emf"/><Relationship Id="rId4" Type="http://schemas.openxmlformats.org/officeDocument/2006/relationships/image" Target="../media/image17.emf"/></Relationships>
</file>

<file path=ppt/slides/_rels/slide9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22.png"/><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5.emf"/><Relationship Id="rId7" Type="http://schemas.openxmlformats.org/officeDocument/2006/relationships/image" Target="../media/image36.png"/><Relationship Id="rId2" Type="http://schemas.openxmlformats.org/officeDocument/2006/relationships/image" Target="../media/image124.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27.emf"/><Relationship Id="rId4" Type="http://schemas.openxmlformats.org/officeDocument/2006/relationships/image" Target="../media/image126.emf"/></Relationships>
</file>

<file path=ppt/slides/_rels/slide97.xml.rels><?xml version="1.0" encoding="UTF-8" standalone="yes"?>
<Relationships xmlns="http://schemas.openxmlformats.org/package/2006/relationships"><Relationship Id="rId3" Type="http://schemas.openxmlformats.org/officeDocument/2006/relationships/image" Target="../media/image125.emf"/><Relationship Id="rId7" Type="http://schemas.openxmlformats.org/officeDocument/2006/relationships/image" Target="../media/image36.png"/><Relationship Id="rId2" Type="http://schemas.openxmlformats.org/officeDocument/2006/relationships/image" Target="../media/image124.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27.emf"/><Relationship Id="rId4" Type="http://schemas.openxmlformats.org/officeDocument/2006/relationships/image" Target="../media/image126.emf"/></Relationships>
</file>

<file path=ppt/slides/_rels/slide98.xml.rels><?xml version="1.0" encoding="UTF-8" standalone="yes"?>
<Relationships xmlns="http://schemas.openxmlformats.org/package/2006/relationships"><Relationship Id="rId3" Type="http://schemas.openxmlformats.org/officeDocument/2006/relationships/image" Target="../media/image124.emf"/><Relationship Id="rId7" Type="http://schemas.openxmlformats.org/officeDocument/2006/relationships/image" Target="../media/image36.png"/><Relationship Id="rId2" Type="http://schemas.openxmlformats.org/officeDocument/2006/relationships/image" Target="../media/image125.emf"/><Relationship Id="rId1" Type="http://schemas.openxmlformats.org/officeDocument/2006/relationships/slideLayout" Target="../slideLayouts/slideLayout2.xml"/><Relationship Id="rId6" Type="http://schemas.openxmlformats.org/officeDocument/2006/relationships/image" Target="../media/image3.emf"/><Relationship Id="rId5" Type="http://schemas.openxmlformats.org/officeDocument/2006/relationships/image" Target="../media/image126.emf"/><Relationship Id="rId4" Type="http://schemas.openxmlformats.org/officeDocument/2006/relationships/image" Target="../media/image127.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773A-0A27-2043-93DD-B73B91D4000D}"/>
              </a:ext>
            </a:extLst>
          </p:cNvPr>
          <p:cNvSpPr>
            <a:spLocks noGrp="1"/>
          </p:cNvSpPr>
          <p:nvPr>
            <p:ph type="ctrTitle"/>
          </p:nvPr>
        </p:nvSpPr>
        <p:spPr>
          <a:xfrm>
            <a:off x="1522478" y="-106152"/>
            <a:ext cx="9144000" cy="2387600"/>
          </a:xfrm>
        </p:spPr>
        <p:txBody>
          <a:bodyPr/>
          <a:lstStyle/>
          <a:p>
            <a:r>
              <a:rPr lang="en-US" dirty="0"/>
              <a:t>Demystifying Variational Autoencoders</a:t>
            </a:r>
          </a:p>
        </p:txBody>
      </p:sp>
      <p:sp>
        <p:nvSpPr>
          <p:cNvPr id="3" name="Subtitle 2">
            <a:extLst>
              <a:ext uri="{FF2B5EF4-FFF2-40B4-BE49-F238E27FC236}">
                <a16:creationId xmlns:a16="http://schemas.microsoft.com/office/drawing/2014/main" id="{409BB9F4-30D6-4148-B9E8-FE2E7187BA5D}"/>
              </a:ext>
            </a:extLst>
          </p:cNvPr>
          <p:cNvSpPr>
            <a:spLocks noGrp="1"/>
          </p:cNvSpPr>
          <p:nvPr>
            <p:ph type="subTitle" idx="1"/>
          </p:nvPr>
        </p:nvSpPr>
        <p:spPr>
          <a:xfrm>
            <a:off x="1522478" y="4061712"/>
            <a:ext cx="9144000" cy="1655762"/>
          </a:xfrm>
        </p:spPr>
        <p:txBody>
          <a:bodyPr/>
          <a:lstStyle/>
          <a:p>
            <a:r>
              <a:rPr lang="en-US" dirty="0"/>
              <a:t>+ perspectives, causality, problems, and solutions.</a:t>
            </a:r>
          </a:p>
        </p:txBody>
      </p:sp>
      <p:sp>
        <p:nvSpPr>
          <p:cNvPr id="5" name="TextBox 4">
            <a:extLst>
              <a:ext uri="{FF2B5EF4-FFF2-40B4-BE49-F238E27FC236}">
                <a16:creationId xmlns:a16="http://schemas.microsoft.com/office/drawing/2014/main" id="{27A609E7-F5C2-8347-8449-6B7748CA333E}"/>
              </a:ext>
            </a:extLst>
          </p:cNvPr>
          <p:cNvSpPr txBox="1"/>
          <p:nvPr/>
        </p:nvSpPr>
        <p:spPr>
          <a:xfrm>
            <a:off x="3313529" y="4443213"/>
            <a:ext cx="5564942" cy="2031325"/>
          </a:xfrm>
          <a:prstGeom prst="rect">
            <a:avLst/>
          </a:prstGeom>
          <a:noFill/>
        </p:spPr>
        <p:txBody>
          <a:bodyPr wrap="square" rtlCol="0">
            <a:spAutoFit/>
          </a:bodyPr>
          <a:lstStyle/>
          <a:p>
            <a:pPr algn="ctr"/>
            <a:r>
              <a:rPr lang="en-US" dirty="0"/>
              <a:t>Matthew Vowels 2019</a:t>
            </a:r>
          </a:p>
          <a:p>
            <a:pPr algn="ctr"/>
            <a:endParaRPr lang="en-US" dirty="0"/>
          </a:p>
          <a:p>
            <a:pPr algn="ctr"/>
            <a:endParaRPr lang="en-US" dirty="0"/>
          </a:p>
          <a:p>
            <a:pPr algn="ctr"/>
            <a:endParaRPr lang="en-US" dirty="0"/>
          </a:p>
          <a:p>
            <a:pPr algn="ctr"/>
            <a:r>
              <a:rPr lang="en-US" dirty="0"/>
              <a:t>For more see the Awesome List @ </a:t>
            </a:r>
            <a:r>
              <a:rPr lang="en-US" dirty="0">
                <a:hlinkClick r:id="rId2"/>
              </a:rPr>
              <a:t>https://github.com/matthewvowels1/Awesome-VAEs</a:t>
            </a:r>
            <a:endParaRPr lang="en-US" dirty="0"/>
          </a:p>
          <a:p>
            <a:pPr algn="ctr"/>
            <a:r>
              <a:rPr lang="en-US" dirty="0"/>
              <a:t>&gt; 300 papers</a:t>
            </a:r>
          </a:p>
        </p:txBody>
      </p:sp>
      <p:sp>
        <p:nvSpPr>
          <p:cNvPr id="4" name="Rectangle 3">
            <a:extLst>
              <a:ext uri="{FF2B5EF4-FFF2-40B4-BE49-F238E27FC236}">
                <a16:creationId xmlns:a16="http://schemas.microsoft.com/office/drawing/2014/main" id="{DC9E49BB-7794-7449-B053-3EAD6E4780DC}"/>
              </a:ext>
            </a:extLst>
          </p:cNvPr>
          <p:cNvSpPr/>
          <p:nvPr/>
        </p:nvSpPr>
        <p:spPr>
          <a:xfrm>
            <a:off x="5298762" y="4980543"/>
            <a:ext cx="1594475" cy="369332"/>
          </a:xfrm>
          <a:prstGeom prst="rect">
            <a:avLst/>
          </a:prstGeom>
        </p:spPr>
        <p:txBody>
          <a:bodyPr wrap="none">
            <a:spAutoFit/>
          </a:bodyPr>
          <a:lstStyle/>
          <a:p>
            <a:r>
              <a:rPr lang="en-US" dirty="0">
                <a:solidFill>
                  <a:srgbClr val="657786"/>
                </a:solidFill>
                <a:latin typeface="system-ui"/>
              </a:rPr>
              <a:t>@</a:t>
            </a:r>
            <a:r>
              <a:rPr lang="en-US" dirty="0" err="1">
                <a:solidFill>
                  <a:srgbClr val="657786"/>
                </a:solidFill>
                <a:latin typeface="system-ui"/>
              </a:rPr>
              <a:t>matt_vowels</a:t>
            </a:r>
            <a:endParaRPr lang="en-US" dirty="0"/>
          </a:p>
        </p:txBody>
      </p:sp>
      <p:pic>
        <p:nvPicPr>
          <p:cNvPr id="7" name="Picture 6">
            <a:extLst>
              <a:ext uri="{FF2B5EF4-FFF2-40B4-BE49-F238E27FC236}">
                <a16:creationId xmlns:a16="http://schemas.microsoft.com/office/drawing/2014/main" id="{B4D46551-26CE-F141-8A19-B022F7AC1EC2}"/>
              </a:ext>
            </a:extLst>
          </p:cNvPr>
          <p:cNvPicPr>
            <a:picLocks noChangeAspect="1"/>
          </p:cNvPicPr>
          <p:nvPr/>
        </p:nvPicPr>
        <p:blipFill>
          <a:blip r:embed="rId3"/>
          <a:stretch>
            <a:fillRect/>
          </a:stretch>
        </p:blipFill>
        <p:spPr>
          <a:xfrm>
            <a:off x="6893237" y="4781346"/>
            <a:ext cx="874495" cy="767725"/>
          </a:xfrm>
          <a:prstGeom prst="rect">
            <a:avLst/>
          </a:prstGeom>
        </p:spPr>
      </p:pic>
      <p:grpSp>
        <p:nvGrpSpPr>
          <p:cNvPr id="16" name="Group 15">
            <a:extLst>
              <a:ext uri="{FF2B5EF4-FFF2-40B4-BE49-F238E27FC236}">
                <a16:creationId xmlns:a16="http://schemas.microsoft.com/office/drawing/2014/main" id="{C5ADE1B5-D5F1-AB41-848D-0349FB524A2F}"/>
              </a:ext>
            </a:extLst>
          </p:cNvPr>
          <p:cNvGrpSpPr/>
          <p:nvPr/>
        </p:nvGrpSpPr>
        <p:grpSpPr>
          <a:xfrm>
            <a:off x="360394" y="2293109"/>
            <a:ext cx="11468167" cy="1600200"/>
            <a:chOff x="357169" y="-6453"/>
            <a:chExt cx="11468167" cy="1600200"/>
          </a:xfrm>
        </p:grpSpPr>
        <p:pic>
          <p:nvPicPr>
            <p:cNvPr id="10" name="Picture 9">
              <a:extLst>
                <a:ext uri="{FF2B5EF4-FFF2-40B4-BE49-F238E27FC236}">
                  <a16:creationId xmlns:a16="http://schemas.microsoft.com/office/drawing/2014/main" id="{2BFA7E0A-A25D-774E-815F-B6CC478CF159}"/>
                </a:ext>
              </a:extLst>
            </p:cNvPr>
            <p:cNvPicPr>
              <a:picLocks noChangeAspect="1"/>
            </p:cNvPicPr>
            <p:nvPr/>
          </p:nvPicPr>
          <p:blipFill>
            <a:blip r:embed="rId4"/>
            <a:stretch>
              <a:fillRect/>
            </a:stretch>
          </p:blipFill>
          <p:spPr>
            <a:xfrm>
              <a:off x="357169" y="-6453"/>
              <a:ext cx="1910854" cy="1600200"/>
            </a:xfrm>
            <a:prstGeom prst="rect">
              <a:avLst/>
            </a:prstGeom>
          </p:spPr>
        </p:pic>
        <p:pic>
          <p:nvPicPr>
            <p:cNvPr id="11" name="Picture 10">
              <a:extLst>
                <a:ext uri="{FF2B5EF4-FFF2-40B4-BE49-F238E27FC236}">
                  <a16:creationId xmlns:a16="http://schemas.microsoft.com/office/drawing/2014/main" id="{7ED760C7-7632-4E46-9064-357B8F88EA36}"/>
                </a:ext>
              </a:extLst>
            </p:cNvPr>
            <p:cNvPicPr>
              <a:picLocks noChangeAspect="1"/>
            </p:cNvPicPr>
            <p:nvPr/>
          </p:nvPicPr>
          <p:blipFill>
            <a:blip r:embed="rId4"/>
            <a:stretch>
              <a:fillRect/>
            </a:stretch>
          </p:blipFill>
          <p:spPr>
            <a:xfrm>
              <a:off x="8003628" y="-6453"/>
              <a:ext cx="1910854" cy="1600200"/>
            </a:xfrm>
            <a:prstGeom prst="rect">
              <a:avLst/>
            </a:prstGeom>
          </p:spPr>
        </p:pic>
        <p:pic>
          <p:nvPicPr>
            <p:cNvPr id="12" name="Picture 11">
              <a:extLst>
                <a:ext uri="{FF2B5EF4-FFF2-40B4-BE49-F238E27FC236}">
                  <a16:creationId xmlns:a16="http://schemas.microsoft.com/office/drawing/2014/main" id="{672D530D-4C7F-6A42-8AA1-C9F191F0CA4B}"/>
                </a:ext>
              </a:extLst>
            </p:cNvPr>
            <p:cNvPicPr>
              <a:picLocks noChangeAspect="1"/>
            </p:cNvPicPr>
            <p:nvPr/>
          </p:nvPicPr>
          <p:blipFill>
            <a:blip r:embed="rId4"/>
            <a:stretch>
              <a:fillRect/>
            </a:stretch>
          </p:blipFill>
          <p:spPr>
            <a:xfrm>
              <a:off x="2268023" y="-6453"/>
              <a:ext cx="1910854" cy="1600200"/>
            </a:xfrm>
            <a:prstGeom prst="rect">
              <a:avLst/>
            </a:prstGeom>
          </p:spPr>
        </p:pic>
        <p:pic>
          <p:nvPicPr>
            <p:cNvPr id="13" name="Picture 12">
              <a:extLst>
                <a:ext uri="{FF2B5EF4-FFF2-40B4-BE49-F238E27FC236}">
                  <a16:creationId xmlns:a16="http://schemas.microsoft.com/office/drawing/2014/main" id="{81DB0EA3-A28F-B547-9881-FD5F322485F6}"/>
                </a:ext>
              </a:extLst>
            </p:cNvPr>
            <p:cNvPicPr>
              <a:picLocks noChangeAspect="1"/>
            </p:cNvPicPr>
            <p:nvPr/>
          </p:nvPicPr>
          <p:blipFill>
            <a:blip r:embed="rId4"/>
            <a:stretch>
              <a:fillRect/>
            </a:stretch>
          </p:blipFill>
          <p:spPr>
            <a:xfrm>
              <a:off x="4178877" y="-6453"/>
              <a:ext cx="1910854" cy="1600200"/>
            </a:xfrm>
            <a:prstGeom prst="rect">
              <a:avLst/>
            </a:prstGeom>
          </p:spPr>
        </p:pic>
        <p:pic>
          <p:nvPicPr>
            <p:cNvPr id="14" name="Picture 13">
              <a:extLst>
                <a:ext uri="{FF2B5EF4-FFF2-40B4-BE49-F238E27FC236}">
                  <a16:creationId xmlns:a16="http://schemas.microsoft.com/office/drawing/2014/main" id="{E583DFA7-EFB8-9948-B0CD-128F242BEC1E}"/>
                </a:ext>
              </a:extLst>
            </p:cNvPr>
            <p:cNvPicPr>
              <a:picLocks noChangeAspect="1"/>
            </p:cNvPicPr>
            <p:nvPr/>
          </p:nvPicPr>
          <p:blipFill>
            <a:blip r:embed="rId4"/>
            <a:stretch>
              <a:fillRect/>
            </a:stretch>
          </p:blipFill>
          <p:spPr>
            <a:xfrm>
              <a:off x="6089731" y="-6453"/>
              <a:ext cx="1910854" cy="1600200"/>
            </a:xfrm>
            <a:prstGeom prst="rect">
              <a:avLst/>
            </a:prstGeom>
          </p:spPr>
        </p:pic>
        <p:pic>
          <p:nvPicPr>
            <p:cNvPr id="15" name="Picture 14">
              <a:extLst>
                <a:ext uri="{FF2B5EF4-FFF2-40B4-BE49-F238E27FC236}">
                  <a16:creationId xmlns:a16="http://schemas.microsoft.com/office/drawing/2014/main" id="{9DD8DA5F-A549-E24A-8925-98F098E2D54F}"/>
                </a:ext>
              </a:extLst>
            </p:cNvPr>
            <p:cNvPicPr>
              <a:picLocks noChangeAspect="1"/>
            </p:cNvPicPr>
            <p:nvPr/>
          </p:nvPicPr>
          <p:blipFill>
            <a:blip r:embed="rId4"/>
            <a:stretch>
              <a:fillRect/>
            </a:stretch>
          </p:blipFill>
          <p:spPr>
            <a:xfrm>
              <a:off x="9914482" y="-6453"/>
              <a:ext cx="1910854" cy="1600200"/>
            </a:xfrm>
            <a:prstGeom prst="rect">
              <a:avLst/>
            </a:prstGeom>
          </p:spPr>
        </p:pic>
      </p:grpSp>
      <p:sp>
        <p:nvSpPr>
          <p:cNvPr id="17" name="TextBox 16">
            <a:extLst>
              <a:ext uri="{FF2B5EF4-FFF2-40B4-BE49-F238E27FC236}">
                <a16:creationId xmlns:a16="http://schemas.microsoft.com/office/drawing/2014/main" id="{BC692D80-D3F6-8742-B890-9BBB54C41780}"/>
              </a:ext>
            </a:extLst>
          </p:cNvPr>
          <p:cNvSpPr txBox="1"/>
          <p:nvPr/>
        </p:nvSpPr>
        <p:spPr>
          <a:xfrm>
            <a:off x="357351" y="3823622"/>
            <a:ext cx="1551066" cy="307777"/>
          </a:xfrm>
          <a:prstGeom prst="rect">
            <a:avLst/>
          </a:prstGeom>
          <a:noFill/>
        </p:spPr>
        <p:txBody>
          <a:bodyPr wrap="none" rtlCol="0">
            <a:spAutoFit/>
          </a:bodyPr>
          <a:lstStyle/>
          <a:p>
            <a:r>
              <a:rPr lang="en-US" sz="1400" i="1" dirty="0"/>
              <a:t>Phuong et al. 2018</a:t>
            </a:r>
          </a:p>
        </p:txBody>
      </p:sp>
      <p:sp>
        <p:nvSpPr>
          <p:cNvPr id="18" name="Date Placeholder 17">
            <a:extLst>
              <a:ext uri="{FF2B5EF4-FFF2-40B4-BE49-F238E27FC236}">
                <a16:creationId xmlns:a16="http://schemas.microsoft.com/office/drawing/2014/main" id="{A761D6AD-0ED4-F946-A476-ACCD0797DD7C}"/>
              </a:ext>
            </a:extLst>
          </p:cNvPr>
          <p:cNvSpPr>
            <a:spLocks noGrp="1"/>
          </p:cNvSpPr>
          <p:nvPr>
            <p:ph type="dt" sz="half" idx="10"/>
          </p:nvPr>
        </p:nvSpPr>
        <p:spPr/>
        <p:txBody>
          <a:bodyPr/>
          <a:lstStyle/>
          <a:p>
            <a:r>
              <a:rPr lang="en-US"/>
              <a:t>Matthew Vowels 2019</a:t>
            </a:r>
            <a:endParaRPr lang="en-US" dirty="0"/>
          </a:p>
        </p:txBody>
      </p:sp>
      <p:sp>
        <p:nvSpPr>
          <p:cNvPr id="19" name="Slide Number Placeholder 18">
            <a:extLst>
              <a:ext uri="{FF2B5EF4-FFF2-40B4-BE49-F238E27FC236}">
                <a16:creationId xmlns:a16="http://schemas.microsoft.com/office/drawing/2014/main" id="{8A7F0590-C497-A841-9D8C-2E989F376B1A}"/>
              </a:ext>
            </a:extLst>
          </p:cNvPr>
          <p:cNvSpPr>
            <a:spLocks noGrp="1"/>
          </p:cNvSpPr>
          <p:nvPr>
            <p:ph type="sldNum" sz="quarter" idx="12"/>
          </p:nvPr>
        </p:nvSpPr>
        <p:spPr/>
        <p:txBody>
          <a:bodyPr/>
          <a:lstStyle/>
          <a:p>
            <a:fld id="{6D22F896-40B5-4ADD-8801-0D06FADFA095}" type="slidenum">
              <a:rPr lang="en-US" smtClean="0"/>
              <a:t>1</a:t>
            </a:fld>
            <a:endParaRPr lang="en-US" dirty="0"/>
          </a:p>
        </p:txBody>
      </p:sp>
    </p:spTree>
    <p:extLst>
      <p:ext uri="{BB962C8B-B14F-4D97-AF65-F5344CB8AC3E}">
        <p14:creationId xmlns:p14="http://schemas.microsoft.com/office/powerpoint/2010/main" val="1662610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6E44-FD0E-D14D-93B4-D8D6C12B2FB0}"/>
              </a:ext>
            </a:extLst>
          </p:cNvPr>
          <p:cNvSpPr>
            <a:spLocks noGrp="1"/>
          </p:cNvSpPr>
          <p:nvPr>
            <p:ph type="title"/>
          </p:nvPr>
        </p:nvSpPr>
        <p:spPr>
          <a:xfrm>
            <a:off x="327838" y="103007"/>
            <a:ext cx="9435152" cy="789673"/>
          </a:xfrm>
        </p:spPr>
        <p:txBody>
          <a:bodyPr vert="horz" lIns="228600" tIns="228600" rIns="228600" bIns="0" rtlCol="0" anchor="ctr">
            <a:normAutofit/>
          </a:bodyPr>
          <a:lstStyle/>
          <a:p>
            <a:pPr>
              <a:lnSpc>
                <a:spcPct val="80000"/>
              </a:lnSpc>
            </a:pPr>
            <a:r>
              <a:rPr lang="en-US" dirty="0"/>
              <a:t>Some definitions</a:t>
            </a:r>
          </a:p>
        </p:txBody>
      </p:sp>
      <p:sp>
        <p:nvSpPr>
          <p:cNvPr id="3" name="Date Placeholder 2">
            <a:extLst>
              <a:ext uri="{FF2B5EF4-FFF2-40B4-BE49-F238E27FC236}">
                <a16:creationId xmlns:a16="http://schemas.microsoft.com/office/drawing/2014/main" id="{B75A9BC4-CD61-CF43-A38D-A8FFF9978496}"/>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E13F66D6-3A89-B24C-9421-88BCBD468A60}"/>
              </a:ext>
            </a:extLst>
          </p:cNvPr>
          <p:cNvSpPr>
            <a:spLocks noGrp="1"/>
          </p:cNvSpPr>
          <p:nvPr>
            <p:ph type="sldNum" sz="quarter" idx="12"/>
          </p:nvPr>
        </p:nvSpPr>
        <p:spPr/>
        <p:txBody>
          <a:bodyPr/>
          <a:lstStyle/>
          <a:p>
            <a:fld id="{6D22F896-40B5-4ADD-8801-0D06FADFA095}" type="slidenum">
              <a:rPr lang="en-US" smtClean="0"/>
              <a:t>10</a:t>
            </a:fld>
            <a:endParaRPr lang="en-US" dirty="0"/>
          </a:p>
        </p:txBody>
      </p:sp>
      <p:pic>
        <p:nvPicPr>
          <p:cNvPr id="9" name="Picture 8">
            <a:extLst>
              <a:ext uri="{FF2B5EF4-FFF2-40B4-BE49-F238E27FC236}">
                <a16:creationId xmlns:a16="http://schemas.microsoft.com/office/drawing/2014/main" id="{2021BCAC-59F7-C546-9A32-8A9F8387BDEB}"/>
              </a:ext>
            </a:extLst>
          </p:cNvPr>
          <p:cNvPicPr>
            <a:picLocks noChangeAspect="1"/>
          </p:cNvPicPr>
          <p:nvPr/>
        </p:nvPicPr>
        <p:blipFill>
          <a:blip r:embed="rId2"/>
          <a:stretch>
            <a:fillRect/>
          </a:stretch>
        </p:blipFill>
        <p:spPr>
          <a:xfrm>
            <a:off x="1630367" y="892680"/>
            <a:ext cx="8931266" cy="5571067"/>
          </a:xfrm>
          <a:prstGeom prst="rect">
            <a:avLst/>
          </a:prstGeom>
        </p:spPr>
      </p:pic>
      <p:sp>
        <p:nvSpPr>
          <p:cNvPr id="10" name="TextBox 9">
            <a:extLst>
              <a:ext uri="{FF2B5EF4-FFF2-40B4-BE49-F238E27FC236}">
                <a16:creationId xmlns:a16="http://schemas.microsoft.com/office/drawing/2014/main" id="{97C4354E-A08F-3A4F-BC54-56A18E917A0B}"/>
              </a:ext>
            </a:extLst>
          </p:cNvPr>
          <p:cNvSpPr txBox="1"/>
          <p:nvPr/>
        </p:nvSpPr>
        <p:spPr>
          <a:xfrm>
            <a:off x="9379258" y="6463747"/>
            <a:ext cx="2364750" cy="369332"/>
          </a:xfrm>
          <a:prstGeom prst="rect">
            <a:avLst/>
          </a:prstGeom>
          <a:noFill/>
        </p:spPr>
        <p:txBody>
          <a:bodyPr wrap="none" rtlCol="0">
            <a:spAutoFit/>
          </a:bodyPr>
          <a:lstStyle/>
          <a:p>
            <a:r>
              <a:rPr lang="en-US" dirty="0"/>
              <a:t>Shakir Mohamed, 2019</a:t>
            </a:r>
          </a:p>
        </p:txBody>
      </p:sp>
    </p:spTree>
    <p:extLst>
      <p:ext uri="{BB962C8B-B14F-4D97-AF65-F5344CB8AC3E}">
        <p14:creationId xmlns:p14="http://schemas.microsoft.com/office/powerpoint/2010/main" val="36737113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1090-0D33-8343-BBF9-F929AA10EE99}"/>
              </a:ext>
            </a:extLst>
          </p:cNvPr>
          <p:cNvSpPr>
            <a:spLocks noGrp="1"/>
          </p:cNvSpPr>
          <p:nvPr>
            <p:ph type="title"/>
          </p:nvPr>
        </p:nvSpPr>
        <p:spPr/>
        <p:txBody>
          <a:bodyPr/>
          <a:lstStyle/>
          <a:p>
            <a:r>
              <a:rPr lang="en-US" dirty="0"/>
              <a:t>Evaluation</a:t>
            </a:r>
          </a:p>
        </p:txBody>
      </p:sp>
      <p:sp>
        <p:nvSpPr>
          <p:cNvPr id="3" name="Date Placeholder 2">
            <a:extLst>
              <a:ext uri="{FF2B5EF4-FFF2-40B4-BE49-F238E27FC236}">
                <a16:creationId xmlns:a16="http://schemas.microsoft.com/office/drawing/2014/main" id="{ACA7C904-6D25-3F41-B4CB-22458294E564}"/>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B385D42E-1A83-CA44-988D-91AEBD7AF6EB}"/>
              </a:ext>
            </a:extLst>
          </p:cNvPr>
          <p:cNvSpPr>
            <a:spLocks noGrp="1"/>
          </p:cNvSpPr>
          <p:nvPr>
            <p:ph type="sldNum" sz="quarter" idx="12"/>
          </p:nvPr>
        </p:nvSpPr>
        <p:spPr/>
        <p:txBody>
          <a:bodyPr/>
          <a:lstStyle/>
          <a:p>
            <a:fld id="{6D22F896-40B5-4ADD-8801-0D06FADFA095}" type="slidenum">
              <a:rPr lang="en-US" smtClean="0"/>
              <a:t>100</a:t>
            </a:fld>
            <a:endParaRPr lang="en-US" dirty="0"/>
          </a:p>
        </p:txBody>
      </p:sp>
      <p:graphicFrame>
        <p:nvGraphicFramePr>
          <p:cNvPr id="5" name="Content Placeholder 2">
            <a:extLst>
              <a:ext uri="{FF2B5EF4-FFF2-40B4-BE49-F238E27FC236}">
                <a16:creationId xmlns:a16="http://schemas.microsoft.com/office/drawing/2014/main" id="{A084971D-C626-2248-AE13-931EAF7FB8D3}"/>
              </a:ext>
            </a:extLst>
          </p:cNvPr>
          <p:cNvGraphicFramePr>
            <a:graphicFrameLocks/>
          </p:cNvGraphicFramePr>
          <p:nvPr>
            <p:extLst>
              <p:ext uri="{D42A27DB-BD31-4B8C-83A1-F6EECF244321}">
                <p14:modId xmlns:p14="http://schemas.microsoft.com/office/powerpoint/2010/main" val="1038386520"/>
              </p:ext>
            </p:extLst>
          </p:nvPr>
        </p:nvGraphicFramePr>
        <p:xfrm>
          <a:off x="837001" y="412750"/>
          <a:ext cx="4355024" cy="2852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A59171D1-9300-D342-80FC-F27DEB9CA94E}"/>
              </a:ext>
            </a:extLst>
          </p:cNvPr>
          <p:cNvSpPr/>
          <p:nvPr/>
        </p:nvSpPr>
        <p:spPr>
          <a:xfrm>
            <a:off x="844550" y="2547308"/>
            <a:ext cx="2146623" cy="211391"/>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285512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C7B8F-A293-3A4B-B571-F2ACC975D07A}"/>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0F66D661-7193-0C48-A4AB-208C52D1D227}"/>
              </a:ext>
            </a:extLst>
          </p:cNvPr>
          <p:cNvSpPr>
            <a:spLocks noGrp="1"/>
          </p:cNvSpPr>
          <p:nvPr>
            <p:ph type="sldNum" sz="quarter" idx="12"/>
          </p:nvPr>
        </p:nvSpPr>
        <p:spPr/>
        <p:txBody>
          <a:bodyPr/>
          <a:lstStyle/>
          <a:p>
            <a:fld id="{6D22F896-40B5-4ADD-8801-0D06FADFA095}" type="slidenum">
              <a:rPr lang="en-US" smtClean="0"/>
              <a:t>101</a:t>
            </a:fld>
            <a:endParaRPr lang="en-US" dirty="0"/>
          </a:p>
        </p:txBody>
      </p:sp>
      <p:sp>
        <p:nvSpPr>
          <p:cNvPr id="7" name="TextBox 6">
            <a:extLst>
              <a:ext uri="{FF2B5EF4-FFF2-40B4-BE49-F238E27FC236}">
                <a16:creationId xmlns:a16="http://schemas.microsoft.com/office/drawing/2014/main" id="{CBBB90C1-7059-7F48-9C57-D13E74C122C7}"/>
              </a:ext>
            </a:extLst>
          </p:cNvPr>
          <p:cNvSpPr txBox="1"/>
          <p:nvPr/>
        </p:nvSpPr>
        <p:spPr>
          <a:xfrm>
            <a:off x="1901952" y="5577840"/>
            <a:ext cx="184731" cy="369332"/>
          </a:xfrm>
          <a:prstGeom prst="rect">
            <a:avLst/>
          </a:prstGeom>
          <a:noFill/>
        </p:spPr>
        <p:txBody>
          <a:bodyPr wrap="none" rtlCol="0">
            <a:spAutoFit/>
          </a:bodyPr>
          <a:lstStyle/>
          <a:p>
            <a:endParaRPr lang="en-US" dirty="0"/>
          </a:p>
        </p:txBody>
      </p:sp>
      <p:sp>
        <p:nvSpPr>
          <p:cNvPr id="9" name="Rectangle 8">
            <a:extLst>
              <a:ext uri="{FF2B5EF4-FFF2-40B4-BE49-F238E27FC236}">
                <a16:creationId xmlns:a16="http://schemas.microsoft.com/office/drawing/2014/main" id="{02BBFBF7-3849-5849-9F9B-EDF999507140}"/>
              </a:ext>
            </a:extLst>
          </p:cNvPr>
          <p:cNvSpPr/>
          <p:nvPr/>
        </p:nvSpPr>
        <p:spPr>
          <a:xfrm>
            <a:off x="1208868" y="1976854"/>
            <a:ext cx="8628201" cy="4708981"/>
          </a:xfrm>
          <a:prstGeom prst="rect">
            <a:avLst/>
          </a:prstGeom>
        </p:spPr>
        <p:txBody>
          <a:bodyPr wrap="square">
            <a:spAutoFit/>
          </a:bodyPr>
          <a:lstStyle/>
          <a:p>
            <a:pPr marL="285750" indent="-285750">
              <a:buFont typeface="Arial" panose="020B0604020202020204" pitchFamily="34" charset="0"/>
              <a:buChar char="•"/>
            </a:pPr>
            <a:r>
              <a:rPr lang="en-US" sz="2000" dirty="0">
                <a:latin typeface="Helvetica Neue" panose="02000503000000020004" pitchFamily="2" charset="0"/>
              </a:rPr>
              <a:t>Faithful reconstruction of the input sample</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latin typeface="Helvetica Neue" panose="02000503000000020004" pitchFamily="2" charset="0"/>
              </a:rPr>
              <a:t>High sample quality (whether random samples or reconstructions)</a:t>
            </a:r>
          </a:p>
          <a:p>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latin typeface="Helvetica Neue" panose="02000503000000020004" pitchFamily="2" charset="0"/>
              </a:rPr>
              <a:t>Rich representations.</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latin typeface="Helvetica Neue" panose="02000503000000020004" pitchFamily="2" charset="0"/>
              </a:rPr>
              <a:t>Approximate data distribution</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latin typeface="Helvetica Neue" panose="02000503000000020004" pitchFamily="2" charset="0"/>
              </a:rPr>
              <a:t>Learn generative factors, remove nuisance factors, disentanglement</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latin typeface="Helvetica Neue" panose="02000503000000020004" pitchFamily="2" charset="0"/>
              </a:rPr>
              <a:t>Compress</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a:effectLst/>
                <a:latin typeface="Helvetica Neue" panose="02000503000000020004" pitchFamily="2" charset="0"/>
              </a:rPr>
              <a:t>Interpolation</a:t>
            </a:r>
          </a:p>
          <a:p>
            <a:pPr marL="285750" indent="-285750">
              <a:buFont typeface="Arial" panose="020B0604020202020204" pitchFamily="34" charset="0"/>
              <a:buChar char="•"/>
            </a:pPr>
            <a:endParaRPr lang="en-US" sz="2000" dirty="0">
              <a:latin typeface="Helvetica Neue" panose="02000503000000020004" pitchFamily="2" charset="0"/>
            </a:endParaRPr>
          </a:p>
          <a:p>
            <a:pPr marL="285750" indent="-285750">
              <a:buFont typeface="Arial" panose="020B0604020202020204" pitchFamily="34" charset="0"/>
              <a:buChar char="•"/>
            </a:pPr>
            <a:r>
              <a:rPr lang="en-US" sz="2000" dirty="0" err="1">
                <a:effectLst/>
                <a:latin typeface="Helvetica Neue" panose="02000503000000020004" pitchFamily="2" charset="0"/>
              </a:rPr>
              <a:t>Generalisation</a:t>
            </a:r>
            <a:endParaRPr lang="en-US" sz="2000" dirty="0">
              <a:effectLst/>
              <a:latin typeface="Helvetica Neue" panose="02000503000000020004" pitchFamily="2" charset="0"/>
            </a:endParaRPr>
          </a:p>
        </p:txBody>
      </p:sp>
      <p:sp>
        <p:nvSpPr>
          <p:cNvPr id="11" name="Title 1">
            <a:extLst>
              <a:ext uri="{FF2B5EF4-FFF2-40B4-BE49-F238E27FC236}">
                <a16:creationId xmlns:a16="http://schemas.microsoft.com/office/drawing/2014/main" id="{AAC603AE-43A1-304D-B51B-70F241E0566A}"/>
              </a:ext>
            </a:extLst>
          </p:cNvPr>
          <p:cNvSpPr>
            <a:spLocks noGrp="1"/>
          </p:cNvSpPr>
          <p:nvPr>
            <p:ph type="title"/>
          </p:nvPr>
        </p:nvSpPr>
        <p:spPr>
          <a:xfrm>
            <a:off x="838200" y="365125"/>
            <a:ext cx="10515600" cy="1325563"/>
          </a:xfrm>
        </p:spPr>
        <p:txBody>
          <a:bodyPr/>
          <a:lstStyle/>
          <a:p>
            <a:r>
              <a:rPr lang="en-US" dirty="0"/>
              <a:t>Our original goals…</a:t>
            </a:r>
          </a:p>
        </p:txBody>
      </p:sp>
    </p:spTree>
    <p:extLst>
      <p:ext uri="{BB962C8B-B14F-4D97-AF65-F5344CB8AC3E}">
        <p14:creationId xmlns:p14="http://schemas.microsoft.com/office/powerpoint/2010/main" val="30331951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Evaluation</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838200" y="2078121"/>
            <a:ext cx="9236242" cy="4414754"/>
          </a:xfrm>
        </p:spPr>
        <p:txBody>
          <a:bodyPr/>
          <a:lstStyle/>
          <a:p>
            <a:r>
              <a:rPr lang="en-US" dirty="0"/>
              <a:t>LL (</a:t>
            </a:r>
            <a:r>
              <a:rPr lang="en-US" dirty="0" err="1"/>
              <a:t>nats</a:t>
            </a:r>
            <a:r>
              <a:rPr lang="en-US" dirty="0"/>
              <a:t> or bpd)</a:t>
            </a:r>
          </a:p>
          <a:p>
            <a:r>
              <a:rPr lang="en-US" dirty="0"/>
              <a:t>Reconstructions</a:t>
            </a:r>
          </a:p>
          <a:p>
            <a:r>
              <a:rPr lang="en-US" dirty="0"/>
              <a:t>Samples</a:t>
            </a:r>
          </a:p>
          <a:p>
            <a:r>
              <a:rPr lang="en-US" dirty="0"/>
              <a:t>Disentanglement </a:t>
            </a:r>
          </a:p>
          <a:p>
            <a:r>
              <a:rPr lang="en-US" dirty="0"/>
              <a:t>Interpolations</a:t>
            </a:r>
          </a:p>
          <a:p>
            <a:r>
              <a:rPr lang="en-US" dirty="0"/>
              <a:t>Rate-distortion characteristic</a:t>
            </a:r>
          </a:p>
          <a:p>
            <a:r>
              <a:rPr lang="en-US" dirty="0"/>
              <a:t>Latent space geometry</a:t>
            </a:r>
          </a:p>
          <a:p>
            <a:pPr marL="0" indent="0">
              <a:buNone/>
            </a:pPr>
            <a:endParaRPr lang="en-US" dirty="0"/>
          </a:p>
          <a:p>
            <a:endParaRPr lang="en-US" dirty="0"/>
          </a:p>
          <a:p>
            <a:endParaRPr lang="en-US" dirty="0"/>
          </a:p>
        </p:txBody>
      </p:sp>
      <p:sp>
        <p:nvSpPr>
          <p:cNvPr id="7" name="Rectangle 6">
            <a:extLst>
              <a:ext uri="{FF2B5EF4-FFF2-40B4-BE49-F238E27FC236}">
                <a16:creationId xmlns:a16="http://schemas.microsoft.com/office/drawing/2014/main" id="{3E4E3C9A-23A9-AD43-BBF9-E95A4EBF12F3}"/>
              </a:ext>
            </a:extLst>
          </p:cNvPr>
          <p:cNvSpPr/>
          <p:nvPr/>
        </p:nvSpPr>
        <p:spPr>
          <a:xfrm>
            <a:off x="542441" y="588936"/>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102</a:t>
            </a:fld>
            <a:endParaRPr lang="en-US" dirty="0"/>
          </a:p>
        </p:txBody>
      </p:sp>
    </p:spTree>
    <p:extLst>
      <p:ext uri="{BB962C8B-B14F-4D97-AF65-F5344CB8AC3E}">
        <p14:creationId xmlns:p14="http://schemas.microsoft.com/office/powerpoint/2010/main" val="38379941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Evaluation</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6817895" y="698772"/>
            <a:ext cx="9236242" cy="4414754"/>
          </a:xfrm>
        </p:spPr>
        <p:txBody>
          <a:bodyPr/>
          <a:lstStyle/>
          <a:p>
            <a:pPr marL="0" indent="0">
              <a:buNone/>
            </a:pPr>
            <a:r>
              <a:rPr lang="en-US" dirty="0"/>
              <a:t>Latent space geometry</a:t>
            </a:r>
          </a:p>
          <a:p>
            <a:endParaRPr lang="en-US" dirty="0"/>
          </a:p>
          <a:p>
            <a:endParaRPr lang="en-US" dirty="0"/>
          </a:p>
        </p:txBody>
      </p:sp>
      <p:pic>
        <p:nvPicPr>
          <p:cNvPr id="4" name="Picture 3">
            <a:extLst>
              <a:ext uri="{FF2B5EF4-FFF2-40B4-BE49-F238E27FC236}">
                <a16:creationId xmlns:a16="http://schemas.microsoft.com/office/drawing/2014/main" id="{159B9FD1-E529-3B44-AE41-0E8858B3C8B6}"/>
              </a:ext>
            </a:extLst>
          </p:cNvPr>
          <p:cNvPicPr>
            <a:picLocks noChangeAspect="1"/>
          </p:cNvPicPr>
          <p:nvPr/>
        </p:nvPicPr>
        <p:blipFill>
          <a:blip r:embed="rId2"/>
          <a:stretch>
            <a:fillRect/>
          </a:stretch>
        </p:blipFill>
        <p:spPr>
          <a:xfrm>
            <a:off x="838200" y="1279026"/>
            <a:ext cx="10190964" cy="3509952"/>
          </a:xfrm>
          <a:prstGeom prst="rect">
            <a:avLst/>
          </a:prstGeom>
        </p:spPr>
      </p:pic>
      <p:sp>
        <p:nvSpPr>
          <p:cNvPr id="3" name="Date Placeholder 2">
            <a:extLst>
              <a:ext uri="{FF2B5EF4-FFF2-40B4-BE49-F238E27FC236}">
                <a16:creationId xmlns:a16="http://schemas.microsoft.com/office/drawing/2014/main" id="{BEFAEF89-411F-DA47-B4CA-ADD327E74D61}"/>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06134EFC-7F4F-114B-BD2B-D1FD20E4BEC4}"/>
              </a:ext>
            </a:extLst>
          </p:cNvPr>
          <p:cNvSpPr>
            <a:spLocks noGrp="1"/>
          </p:cNvSpPr>
          <p:nvPr>
            <p:ph type="sldNum" sz="quarter" idx="12"/>
          </p:nvPr>
        </p:nvSpPr>
        <p:spPr/>
        <p:txBody>
          <a:bodyPr/>
          <a:lstStyle/>
          <a:p>
            <a:fld id="{6D22F896-40B5-4ADD-8801-0D06FADFA095}" type="slidenum">
              <a:rPr lang="en-US" smtClean="0"/>
              <a:t>103</a:t>
            </a:fld>
            <a:endParaRPr lang="en-US" dirty="0"/>
          </a:p>
        </p:txBody>
      </p:sp>
    </p:spTree>
    <p:extLst>
      <p:ext uri="{BB962C8B-B14F-4D97-AF65-F5344CB8AC3E}">
        <p14:creationId xmlns:p14="http://schemas.microsoft.com/office/powerpoint/2010/main" val="2145846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Evaluation</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4343353" y="822758"/>
            <a:ext cx="9236242" cy="4414754"/>
          </a:xfrm>
        </p:spPr>
        <p:txBody>
          <a:bodyPr/>
          <a:lstStyle/>
          <a:p>
            <a:pPr marL="0" indent="0">
              <a:buNone/>
            </a:pPr>
            <a:r>
              <a:rPr lang="en-US" dirty="0"/>
              <a:t>Latent space geometry</a:t>
            </a:r>
          </a:p>
          <a:p>
            <a:endParaRPr lang="en-US" dirty="0"/>
          </a:p>
          <a:p>
            <a:endParaRPr lang="en-US" dirty="0"/>
          </a:p>
        </p:txBody>
      </p:sp>
      <p:pic>
        <p:nvPicPr>
          <p:cNvPr id="8" name="Picture 7">
            <a:extLst>
              <a:ext uri="{FF2B5EF4-FFF2-40B4-BE49-F238E27FC236}">
                <a16:creationId xmlns:a16="http://schemas.microsoft.com/office/drawing/2014/main" id="{50FC62A4-2A2A-B44E-B0E5-796C331DBE43}"/>
              </a:ext>
            </a:extLst>
          </p:cNvPr>
          <p:cNvPicPr>
            <a:picLocks noChangeAspect="1"/>
          </p:cNvPicPr>
          <p:nvPr/>
        </p:nvPicPr>
        <p:blipFill>
          <a:blip r:embed="rId2"/>
          <a:stretch>
            <a:fillRect/>
          </a:stretch>
        </p:blipFill>
        <p:spPr>
          <a:xfrm>
            <a:off x="3999501" y="1354836"/>
            <a:ext cx="3898900" cy="3708400"/>
          </a:xfrm>
          <a:prstGeom prst="rect">
            <a:avLst/>
          </a:prstGeom>
        </p:spPr>
      </p:pic>
      <p:pic>
        <p:nvPicPr>
          <p:cNvPr id="10" name="Picture 9">
            <a:extLst>
              <a:ext uri="{FF2B5EF4-FFF2-40B4-BE49-F238E27FC236}">
                <a16:creationId xmlns:a16="http://schemas.microsoft.com/office/drawing/2014/main" id="{13DFBF30-5E10-AE4F-991C-89845DC6E106}"/>
              </a:ext>
            </a:extLst>
          </p:cNvPr>
          <p:cNvPicPr>
            <a:picLocks noChangeAspect="1"/>
          </p:cNvPicPr>
          <p:nvPr/>
        </p:nvPicPr>
        <p:blipFill>
          <a:blip r:embed="rId3"/>
          <a:stretch>
            <a:fillRect/>
          </a:stretch>
        </p:blipFill>
        <p:spPr>
          <a:xfrm>
            <a:off x="343069" y="1322377"/>
            <a:ext cx="3860800" cy="3733800"/>
          </a:xfrm>
          <a:prstGeom prst="rect">
            <a:avLst/>
          </a:prstGeom>
        </p:spPr>
      </p:pic>
      <p:pic>
        <p:nvPicPr>
          <p:cNvPr id="12" name="Picture 11">
            <a:extLst>
              <a:ext uri="{FF2B5EF4-FFF2-40B4-BE49-F238E27FC236}">
                <a16:creationId xmlns:a16="http://schemas.microsoft.com/office/drawing/2014/main" id="{7CD3DA5B-911A-9F4A-81C4-E38319924A36}"/>
              </a:ext>
            </a:extLst>
          </p:cNvPr>
          <p:cNvPicPr>
            <a:picLocks noChangeAspect="1"/>
          </p:cNvPicPr>
          <p:nvPr/>
        </p:nvPicPr>
        <p:blipFill>
          <a:blip r:embed="rId4"/>
          <a:stretch>
            <a:fillRect/>
          </a:stretch>
        </p:blipFill>
        <p:spPr>
          <a:xfrm>
            <a:off x="8051969" y="1258877"/>
            <a:ext cx="3924300" cy="3797300"/>
          </a:xfrm>
          <a:prstGeom prst="rect">
            <a:avLst/>
          </a:prstGeom>
        </p:spPr>
      </p:pic>
      <p:sp>
        <p:nvSpPr>
          <p:cNvPr id="13" name="TextBox 12">
            <a:extLst>
              <a:ext uri="{FF2B5EF4-FFF2-40B4-BE49-F238E27FC236}">
                <a16:creationId xmlns:a16="http://schemas.microsoft.com/office/drawing/2014/main" id="{DEAE1FEA-1956-B843-99CC-9DE6F4952554}"/>
              </a:ext>
            </a:extLst>
          </p:cNvPr>
          <p:cNvSpPr txBox="1"/>
          <p:nvPr/>
        </p:nvSpPr>
        <p:spPr>
          <a:xfrm>
            <a:off x="1115208" y="5113526"/>
            <a:ext cx="3454600" cy="1200329"/>
          </a:xfrm>
          <a:prstGeom prst="rect">
            <a:avLst/>
          </a:prstGeom>
          <a:noFill/>
        </p:spPr>
        <p:txBody>
          <a:bodyPr wrap="none" rtlCol="0">
            <a:spAutoFit/>
          </a:bodyPr>
          <a:lstStyle/>
          <a:p>
            <a:r>
              <a:rPr lang="en-US" dirty="0"/>
              <a:t>Spatial Broadcast Decoder</a:t>
            </a:r>
          </a:p>
          <a:p>
            <a:r>
              <a:rPr lang="en-US" dirty="0"/>
              <a:t>Watters et al. 2019</a:t>
            </a:r>
          </a:p>
          <a:p>
            <a:r>
              <a:rPr lang="en-US" dirty="0"/>
              <a:t>(also see </a:t>
            </a:r>
            <a:r>
              <a:rPr lang="en-US" dirty="0" err="1"/>
              <a:t>CoordConv</a:t>
            </a:r>
            <a:r>
              <a:rPr lang="en-US" dirty="0"/>
              <a:t> Liu et al. 2018</a:t>
            </a:r>
          </a:p>
          <a:p>
            <a:r>
              <a:rPr lang="en-US" dirty="0">
                <a:hlinkClick r:id="rId5"/>
              </a:rPr>
              <a:t>https://arxiv.org/abs/1807.03247</a:t>
            </a:r>
            <a:r>
              <a:rPr lang="en-US" dirty="0"/>
              <a:t>)</a:t>
            </a:r>
          </a:p>
        </p:txBody>
      </p:sp>
      <p:sp>
        <p:nvSpPr>
          <p:cNvPr id="14" name="TextBox 13">
            <a:extLst>
              <a:ext uri="{FF2B5EF4-FFF2-40B4-BE49-F238E27FC236}">
                <a16:creationId xmlns:a16="http://schemas.microsoft.com/office/drawing/2014/main" id="{2A35CD61-6198-A54F-AB06-D69EB1BFBC67}"/>
              </a:ext>
            </a:extLst>
          </p:cNvPr>
          <p:cNvSpPr txBox="1"/>
          <p:nvPr/>
        </p:nvSpPr>
        <p:spPr>
          <a:xfrm>
            <a:off x="4883077" y="5056177"/>
            <a:ext cx="1905586" cy="646331"/>
          </a:xfrm>
          <a:prstGeom prst="rect">
            <a:avLst/>
          </a:prstGeom>
          <a:noFill/>
        </p:spPr>
        <p:txBody>
          <a:bodyPr wrap="none" rtlCol="0">
            <a:spAutoFit/>
          </a:bodyPr>
          <a:lstStyle/>
          <a:p>
            <a:r>
              <a:rPr lang="en-US" dirty="0"/>
              <a:t>Beta-VAE</a:t>
            </a:r>
          </a:p>
          <a:p>
            <a:r>
              <a:rPr lang="en-US" dirty="0"/>
              <a:t>Higgins et al. 2017</a:t>
            </a:r>
          </a:p>
        </p:txBody>
      </p:sp>
      <p:sp>
        <p:nvSpPr>
          <p:cNvPr id="15" name="TextBox 14">
            <a:extLst>
              <a:ext uri="{FF2B5EF4-FFF2-40B4-BE49-F238E27FC236}">
                <a16:creationId xmlns:a16="http://schemas.microsoft.com/office/drawing/2014/main" id="{6750A0D6-BF05-D648-8E9D-95DE8AFE1445}"/>
              </a:ext>
            </a:extLst>
          </p:cNvPr>
          <p:cNvSpPr txBox="1"/>
          <p:nvPr/>
        </p:nvSpPr>
        <p:spPr>
          <a:xfrm>
            <a:off x="9180397" y="5056177"/>
            <a:ext cx="1667444" cy="646331"/>
          </a:xfrm>
          <a:prstGeom prst="rect">
            <a:avLst/>
          </a:prstGeom>
          <a:noFill/>
        </p:spPr>
        <p:txBody>
          <a:bodyPr wrap="none" rtlCol="0">
            <a:spAutoFit/>
          </a:bodyPr>
          <a:lstStyle/>
          <a:p>
            <a:r>
              <a:rPr lang="en-US" dirty="0" err="1"/>
              <a:t>FactorVAE</a:t>
            </a:r>
            <a:endParaRPr lang="en-US" dirty="0"/>
          </a:p>
          <a:p>
            <a:r>
              <a:rPr lang="en-US" dirty="0"/>
              <a:t>Kim, Minh 2018</a:t>
            </a:r>
          </a:p>
        </p:txBody>
      </p:sp>
      <p:sp>
        <p:nvSpPr>
          <p:cNvPr id="3" name="Date Placeholder 2">
            <a:extLst>
              <a:ext uri="{FF2B5EF4-FFF2-40B4-BE49-F238E27FC236}">
                <a16:creationId xmlns:a16="http://schemas.microsoft.com/office/drawing/2014/main" id="{88CC0134-34DB-974B-BFDE-7359ED97784E}"/>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8B576889-9186-1C43-B22A-6C77B7F77153}"/>
              </a:ext>
            </a:extLst>
          </p:cNvPr>
          <p:cNvSpPr>
            <a:spLocks noGrp="1"/>
          </p:cNvSpPr>
          <p:nvPr>
            <p:ph type="sldNum" sz="quarter" idx="12"/>
          </p:nvPr>
        </p:nvSpPr>
        <p:spPr/>
        <p:txBody>
          <a:bodyPr/>
          <a:lstStyle/>
          <a:p>
            <a:fld id="{6D22F896-40B5-4ADD-8801-0D06FADFA095}" type="slidenum">
              <a:rPr lang="en-US" smtClean="0"/>
              <a:t>104</a:t>
            </a:fld>
            <a:endParaRPr lang="en-US" dirty="0"/>
          </a:p>
        </p:txBody>
      </p:sp>
    </p:spTree>
    <p:extLst>
      <p:ext uri="{BB962C8B-B14F-4D97-AF65-F5344CB8AC3E}">
        <p14:creationId xmlns:p14="http://schemas.microsoft.com/office/powerpoint/2010/main" val="11993767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Evaluation</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838200" y="2078121"/>
            <a:ext cx="9236242" cy="4414754"/>
          </a:xfrm>
        </p:spPr>
        <p:txBody>
          <a:bodyPr/>
          <a:lstStyle/>
          <a:p>
            <a:r>
              <a:rPr lang="en-US" dirty="0"/>
              <a:t>LL (</a:t>
            </a:r>
            <a:r>
              <a:rPr lang="en-US" dirty="0" err="1"/>
              <a:t>nats</a:t>
            </a:r>
            <a:r>
              <a:rPr lang="en-US" dirty="0"/>
              <a:t> or bpd)</a:t>
            </a:r>
          </a:p>
          <a:p>
            <a:r>
              <a:rPr lang="en-US" dirty="0"/>
              <a:t>Reconstructions</a:t>
            </a:r>
          </a:p>
          <a:p>
            <a:r>
              <a:rPr lang="en-US" dirty="0"/>
              <a:t>Samples</a:t>
            </a:r>
          </a:p>
          <a:p>
            <a:r>
              <a:rPr lang="en-US" dirty="0"/>
              <a:t>Disentanglement </a:t>
            </a:r>
          </a:p>
          <a:p>
            <a:r>
              <a:rPr lang="en-US" dirty="0"/>
              <a:t>Interpolations</a:t>
            </a:r>
          </a:p>
          <a:p>
            <a:r>
              <a:rPr lang="en-US" dirty="0"/>
              <a:t>Rate-distortion characteristic</a:t>
            </a:r>
          </a:p>
          <a:p>
            <a:r>
              <a:rPr lang="en-US" dirty="0"/>
              <a:t>Latent space geometry</a:t>
            </a:r>
          </a:p>
          <a:p>
            <a:r>
              <a:rPr lang="en-US" u="sng" dirty="0"/>
              <a:t>Datasets</a:t>
            </a:r>
          </a:p>
          <a:p>
            <a:endParaRPr lang="en-US" dirty="0"/>
          </a:p>
          <a:p>
            <a:endParaRPr lang="en-US" dirty="0"/>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105</a:t>
            </a:fld>
            <a:endParaRPr lang="en-US" dirty="0"/>
          </a:p>
        </p:txBody>
      </p:sp>
    </p:spTree>
    <p:extLst>
      <p:ext uri="{BB962C8B-B14F-4D97-AF65-F5344CB8AC3E}">
        <p14:creationId xmlns:p14="http://schemas.microsoft.com/office/powerpoint/2010/main" val="2428725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Evaluation - Datasets</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838200" y="2078121"/>
            <a:ext cx="9236242" cy="4414754"/>
          </a:xfrm>
        </p:spPr>
        <p:txBody>
          <a:bodyPr/>
          <a:lstStyle/>
          <a:p>
            <a:r>
              <a:rPr lang="en-US" dirty="0" err="1"/>
              <a:t>dSprites</a:t>
            </a:r>
            <a:r>
              <a:rPr lang="en-US" dirty="0"/>
              <a:t> </a:t>
            </a:r>
            <a:r>
              <a:rPr lang="en-US" sz="1800" dirty="0"/>
              <a:t>[Matthey et al. 2017]</a:t>
            </a:r>
          </a:p>
          <a:p>
            <a:r>
              <a:rPr lang="en-US" dirty="0" err="1"/>
              <a:t>SmallNORB</a:t>
            </a:r>
            <a:r>
              <a:rPr lang="en-US" dirty="0"/>
              <a:t> </a:t>
            </a:r>
            <a:r>
              <a:rPr lang="en-US" sz="1800" dirty="0"/>
              <a:t>[Huang, </a:t>
            </a:r>
            <a:r>
              <a:rPr lang="en-US" sz="1800" dirty="0" err="1"/>
              <a:t>LeCun</a:t>
            </a:r>
            <a:r>
              <a:rPr lang="en-US" sz="1800" dirty="0"/>
              <a:t> 2004]</a:t>
            </a:r>
          </a:p>
          <a:p>
            <a:r>
              <a:rPr lang="en-US" dirty="0"/>
              <a:t>Cars3D </a:t>
            </a:r>
            <a:r>
              <a:rPr lang="en-US" sz="1800" dirty="0"/>
              <a:t>[Reed et al. 2015]</a:t>
            </a:r>
          </a:p>
          <a:p>
            <a:r>
              <a:rPr lang="en-US" dirty="0"/>
              <a:t>3dshapes </a:t>
            </a:r>
            <a:r>
              <a:rPr lang="en-US" sz="1800" dirty="0"/>
              <a:t>[Burgess, Kim 2018]</a:t>
            </a:r>
          </a:p>
          <a:p>
            <a:r>
              <a:rPr lang="en-US" dirty="0"/>
              <a:t>Disentanglement Dataset </a:t>
            </a:r>
            <a:r>
              <a:rPr lang="en-US" sz="1800" dirty="0"/>
              <a:t>[</a:t>
            </a:r>
            <a:r>
              <a:rPr lang="en-US" sz="1800" dirty="0" err="1"/>
              <a:t>Gondal</a:t>
            </a:r>
            <a:r>
              <a:rPr lang="en-US" sz="1800" dirty="0"/>
              <a:t> et al. 2019]</a:t>
            </a:r>
          </a:p>
          <a:p>
            <a:endParaRPr lang="en-US" dirty="0"/>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106</a:t>
            </a:fld>
            <a:endParaRPr lang="en-US" dirty="0"/>
          </a:p>
        </p:txBody>
      </p:sp>
    </p:spTree>
    <p:extLst>
      <p:ext uri="{BB962C8B-B14F-4D97-AF65-F5344CB8AC3E}">
        <p14:creationId xmlns:p14="http://schemas.microsoft.com/office/powerpoint/2010/main" val="1143313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1090-0D33-8343-BBF9-F929AA10EE99}"/>
              </a:ext>
            </a:extLst>
          </p:cNvPr>
          <p:cNvSpPr>
            <a:spLocks noGrp="1"/>
          </p:cNvSpPr>
          <p:nvPr>
            <p:ph type="title"/>
          </p:nvPr>
        </p:nvSpPr>
        <p:spPr/>
        <p:txBody>
          <a:bodyPr/>
          <a:lstStyle/>
          <a:p>
            <a:r>
              <a:rPr lang="en-US" dirty="0"/>
              <a:t>What’s Next?</a:t>
            </a:r>
          </a:p>
        </p:txBody>
      </p:sp>
      <p:sp>
        <p:nvSpPr>
          <p:cNvPr id="3" name="Date Placeholder 2">
            <a:extLst>
              <a:ext uri="{FF2B5EF4-FFF2-40B4-BE49-F238E27FC236}">
                <a16:creationId xmlns:a16="http://schemas.microsoft.com/office/drawing/2014/main" id="{ACA7C904-6D25-3F41-B4CB-22458294E564}"/>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B385D42E-1A83-CA44-988D-91AEBD7AF6EB}"/>
              </a:ext>
            </a:extLst>
          </p:cNvPr>
          <p:cNvSpPr>
            <a:spLocks noGrp="1"/>
          </p:cNvSpPr>
          <p:nvPr>
            <p:ph type="sldNum" sz="quarter" idx="12"/>
          </p:nvPr>
        </p:nvSpPr>
        <p:spPr/>
        <p:txBody>
          <a:bodyPr/>
          <a:lstStyle/>
          <a:p>
            <a:fld id="{6D22F896-40B5-4ADD-8801-0D06FADFA095}" type="slidenum">
              <a:rPr lang="en-US" smtClean="0"/>
              <a:t>107</a:t>
            </a:fld>
            <a:endParaRPr lang="en-US" dirty="0"/>
          </a:p>
        </p:txBody>
      </p:sp>
      <p:graphicFrame>
        <p:nvGraphicFramePr>
          <p:cNvPr id="5" name="Content Placeholder 2">
            <a:extLst>
              <a:ext uri="{FF2B5EF4-FFF2-40B4-BE49-F238E27FC236}">
                <a16:creationId xmlns:a16="http://schemas.microsoft.com/office/drawing/2014/main" id="{5A7C1825-8660-0542-879D-694DE8E10161}"/>
              </a:ext>
            </a:extLst>
          </p:cNvPr>
          <p:cNvGraphicFramePr>
            <a:graphicFrameLocks/>
          </p:cNvGraphicFramePr>
          <p:nvPr>
            <p:extLst>
              <p:ext uri="{D42A27DB-BD31-4B8C-83A1-F6EECF244321}">
                <p14:modId xmlns:p14="http://schemas.microsoft.com/office/powerpoint/2010/main" val="2737925676"/>
              </p:ext>
            </p:extLst>
          </p:nvPr>
        </p:nvGraphicFramePr>
        <p:xfrm>
          <a:off x="837001" y="412749"/>
          <a:ext cx="4355024" cy="28527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a:extLst>
              <a:ext uri="{FF2B5EF4-FFF2-40B4-BE49-F238E27FC236}">
                <a16:creationId xmlns:a16="http://schemas.microsoft.com/office/drawing/2014/main" id="{CBEE6C05-CA22-3B4A-8691-50BE4595BD7C}"/>
              </a:ext>
            </a:extLst>
          </p:cNvPr>
          <p:cNvSpPr/>
          <p:nvPr/>
        </p:nvSpPr>
        <p:spPr>
          <a:xfrm>
            <a:off x="844550" y="2886841"/>
            <a:ext cx="1619681" cy="25931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43459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SOTA</a:t>
            </a:r>
          </a:p>
        </p:txBody>
      </p:sp>
      <p:sp>
        <p:nvSpPr>
          <p:cNvPr id="3" name="TextBox 2">
            <a:extLst>
              <a:ext uri="{FF2B5EF4-FFF2-40B4-BE49-F238E27FC236}">
                <a16:creationId xmlns:a16="http://schemas.microsoft.com/office/drawing/2014/main" id="{B7A7ABC5-5DEA-BD44-B091-EB247A867BA9}"/>
              </a:ext>
            </a:extLst>
          </p:cNvPr>
          <p:cNvSpPr txBox="1"/>
          <p:nvPr/>
        </p:nvSpPr>
        <p:spPr>
          <a:xfrm>
            <a:off x="2985500" y="687963"/>
            <a:ext cx="8378127" cy="954107"/>
          </a:xfrm>
          <a:prstGeom prst="rect">
            <a:avLst/>
          </a:prstGeom>
          <a:noFill/>
        </p:spPr>
        <p:txBody>
          <a:bodyPr wrap="none" rtlCol="0">
            <a:spAutoFit/>
          </a:bodyPr>
          <a:lstStyle/>
          <a:p>
            <a:r>
              <a:rPr lang="en-US" sz="2800" dirty="0"/>
              <a:t>VQ-VAE (2) (van den Oord et al. 2017, </a:t>
            </a:r>
            <a:r>
              <a:rPr lang="en-US" sz="2800" dirty="0" err="1"/>
              <a:t>Razavi</a:t>
            </a:r>
            <a:r>
              <a:rPr lang="en-US" sz="2800" dirty="0"/>
              <a:t> et al. 2019)</a:t>
            </a:r>
          </a:p>
          <a:p>
            <a:endParaRPr lang="en-US" sz="2800" dirty="0"/>
          </a:p>
        </p:txBody>
      </p:sp>
      <p:pic>
        <p:nvPicPr>
          <p:cNvPr id="8" name="Picture 7">
            <a:extLst>
              <a:ext uri="{FF2B5EF4-FFF2-40B4-BE49-F238E27FC236}">
                <a16:creationId xmlns:a16="http://schemas.microsoft.com/office/drawing/2014/main" id="{35408656-8B2C-F248-B2F9-C687C574F5F5}"/>
              </a:ext>
            </a:extLst>
          </p:cNvPr>
          <p:cNvPicPr>
            <a:picLocks noChangeAspect="1"/>
          </p:cNvPicPr>
          <p:nvPr/>
        </p:nvPicPr>
        <p:blipFill>
          <a:blip r:embed="rId2"/>
          <a:stretch>
            <a:fillRect/>
          </a:stretch>
        </p:blipFill>
        <p:spPr>
          <a:xfrm>
            <a:off x="3188114" y="1165016"/>
            <a:ext cx="5815771" cy="3800339"/>
          </a:xfrm>
          <a:prstGeom prst="rect">
            <a:avLst/>
          </a:prstGeom>
        </p:spPr>
      </p:pic>
      <p:pic>
        <p:nvPicPr>
          <p:cNvPr id="10" name="Picture 9">
            <a:extLst>
              <a:ext uri="{FF2B5EF4-FFF2-40B4-BE49-F238E27FC236}">
                <a16:creationId xmlns:a16="http://schemas.microsoft.com/office/drawing/2014/main" id="{B134962B-ACDD-A143-80F3-B31DD27F3875}"/>
              </a:ext>
            </a:extLst>
          </p:cNvPr>
          <p:cNvPicPr>
            <a:picLocks noChangeAspect="1"/>
          </p:cNvPicPr>
          <p:nvPr/>
        </p:nvPicPr>
        <p:blipFill>
          <a:blip r:embed="rId3"/>
          <a:stretch>
            <a:fillRect/>
          </a:stretch>
        </p:blipFill>
        <p:spPr>
          <a:xfrm>
            <a:off x="2487477" y="5074824"/>
            <a:ext cx="7217044" cy="1783176"/>
          </a:xfrm>
          <a:prstGeom prst="rect">
            <a:avLst/>
          </a:prstGeom>
        </p:spPr>
      </p:pic>
      <p:sp>
        <p:nvSpPr>
          <p:cNvPr id="4" name="TextBox 3">
            <a:extLst>
              <a:ext uri="{FF2B5EF4-FFF2-40B4-BE49-F238E27FC236}">
                <a16:creationId xmlns:a16="http://schemas.microsoft.com/office/drawing/2014/main" id="{AF5BFD8D-118E-E040-9D66-C513EA02C510}"/>
              </a:ext>
            </a:extLst>
          </p:cNvPr>
          <p:cNvSpPr txBox="1"/>
          <p:nvPr/>
        </p:nvSpPr>
        <p:spPr>
          <a:xfrm>
            <a:off x="8461872" y="4780689"/>
            <a:ext cx="744627" cy="369332"/>
          </a:xfrm>
          <a:prstGeom prst="rect">
            <a:avLst/>
          </a:prstGeom>
          <a:noFill/>
        </p:spPr>
        <p:txBody>
          <a:bodyPr wrap="none" rtlCol="0">
            <a:spAutoFit/>
          </a:bodyPr>
          <a:lstStyle/>
          <a:p>
            <a:r>
              <a:rPr lang="en-US" dirty="0"/>
              <a:t>target</a:t>
            </a:r>
          </a:p>
        </p:txBody>
      </p:sp>
      <p:sp>
        <p:nvSpPr>
          <p:cNvPr id="5" name="Date Placeholder 4">
            <a:extLst>
              <a:ext uri="{FF2B5EF4-FFF2-40B4-BE49-F238E27FC236}">
                <a16:creationId xmlns:a16="http://schemas.microsoft.com/office/drawing/2014/main" id="{859B77B3-CDBF-784F-A6B0-5FE34A9A1E28}"/>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F5013D1C-A225-7149-9848-0A21C45467E8}"/>
              </a:ext>
            </a:extLst>
          </p:cNvPr>
          <p:cNvSpPr>
            <a:spLocks noGrp="1"/>
          </p:cNvSpPr>
          <p:nvPr>
            <p:ph type="sldNum" sz="quarter" idx="12"/>
          </p:nvPr>
        </p:nvSpPr>
        <p:spPr/>
        <p:txBody>
          <a:bodyPr/>
          <a:lstStyle/>
          <a:p>
            <a:fld id="{6D22F896-40B5-4ADD-8801-0D06FADFA095}" type="slidenum">
              <a:rPr lang="en-US" smtClean="0"/>
              <a:t>108</a:t>
            </a:fld>
            <a:endParaRPr lang="en-US" dirty="0"/>
          </a:p>
        </p:txBody>
      </p:sp>
    </p:spTree>
    <p:extLst>
      <p:ext uri="{BB962C8B-B14F-4D97-AF65-F5344CB8AC3E}">
        <p14:creationId xmlns:p14="http://schemas.microsoft.com/office/powerpoint/2010/main" val="24341339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What’s Next?</a:t>
            </a:r>
          </a:p>
        </p:txBody>
      </p:sp>
      <p:pic>
        <p:nvPicPr>
          <p:cNvPr id="5" name="Picture 4">
            <a:extLst>
              <a:ext uri="{FF2B5EF4-FFF2-40B4-BE49-F238E27FC236}">
                <a16:creationId xmlns:a16="http://schemas.microsoft.com/office/drawing/2014/main" id="{C160E5F9-E3D7-DB42-8A3F-ED599EF164C9}"/>
              </a:ext>
            </a:extLst>
          </p:cNvPr>
          <p:cNvPicPr>
            <a:picLocks noChangeAspect="1"/>
          </p:cNvPicPr>
          <p:nvPr/>
        </p:nvPicPr>
        <p:blipFill>
          <a:blip r:embed="rId2"/>
          <a:stretch>
            <a:fillRect/>
          </a:stretch>
        </p:blipFill>
        <p:spPr>
          <a:xfrm>
            <a:off x="1611443" y="2134946"/>
            <a:ext cx="8969113" cy="3482822"/>
          </a:xfrm>
          <a:prstGeom prst="rect">
            <a:avLst/>
          </a:prstGeom>
        </p:spPr>
      </p:pic>
      <p:sp>
        <p:nvSpPr>
          <p:cNvPr id="7" name="TextBox 6">
            <a:extLst>
              <a:ext uri="{FF2B5EF4-FFF2-40B4-BE49-F238E27FC236}">
                <a16:creationId xmlns:a16="http://schemas.microsoft.com/office/drawing/2014/main" id="{C6688BF1-9187-3F4A-A905-C29856CFFF8D}"/>
              </a:ext>
            </a:extLst>
          </p:cNvPr>
          <p:cNvSpPr txBox="1"/>
          <p:nvPr/>
        </p:nvSpPr>
        <p:spPr>
          <a:xfrm>
            <a:off x="6741918" y="6123543"/>
            <a:ext cx="5450082" cy="369332"/>
          </a:xfrm>
          <a:prstGeom prst="rect">
            <a:avLst/>
          </a:prstGeom>
          <a:noFill/>
        </p:spPr>
        <p:txBody>
          <a:bodyPr wrap="none" rtlCol="0">
            <a:spAutoFit/>
          </a:bodyPr>
          <a:lstStyle/>
          <a:p>
            <a:r>
              <a:rPr lang="en-US" dirty="0"/>
              <a:t>UC Berkeley CS294-198 2019, </a:t>
            </a:r>
            <a:r>
              <a:rPr lang="en-US" dirty="0" err="1"/>
              <a:t>Abbeel</a:t>
            </a:r>
            <a:r>
              <a:rPr lang="en-US" dirty="0"/>
              <a:t>, Chen, Ho, Srinivas</a:t>
            </a:r>
          </a:p>
        </p:txBody>
      </p:sp>
      <p:sp>
        <p:nvSpPr>
          <p:cNvPr id="3" name="Date Placeholder 2">
            <a:extLst>
              <a:ext uri="{FF2B5EF4-FFF2-40B4-BE49-F238E27FC236}">
                <a16:creationId xmlns:a16="http://schemas.microsoft.com/office/drawing/2014/main" id="{8C050169-C9C6-4849-A29E-2DB33B123B57}"/>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C7262DE8-DA42-5E4D-BCC0-68C818607879}"/>
              </a:ext>
            </a:extLst>
          </p:cNvPr>
          <p:cNvSpPr>
            <a:spLocks noGrp="1"/>
          </p:cNvSpPr>
          <p:nvPr>
            <p:ph type="sldNum" sz="quarter" idx="12"/>
          </p:nvPr>
        </p:nvSpPr>
        <p:spPr/>
        <p:txBody>
          <a:bodyPr/>
          <a:lstStyle/>
          <a:p>
            <a:fld id="{6D22F896-40B5-4ADD-8801-0D06FADFA095}" type="slidenum">
              <a:rPr lang="en-US" smtClean="0"/>
              <a:t>109</a:t>
            </a:fld>
            <a:endParaRPr lang="en-US" dirty="0"/>
          </a:p>
        </p:txBody>
      </p:sp>
      <p:sp>
        <p:nvSpPr>
          <p:cNvPr id="6" name="Rectangle 5">
            <a:extLst>
              <a:ext uri="{FF2B5EF4-FFF2-40B4-BE49-F238E27FC236}">
                <a16:creationId xmlns:a16="http://schemas.microsoft.com/office/drawing/2014/main" id="{E37A9B6F-20C9-9C4C-ABB5-FCE70398D832}"/>
              </a:ext>
            </a:extLst>
          </p:cNvPr>
          <p:cNvSpPr/>
          <p:nvPr/>
        </p:nvSpPr>
        <p:spPr>
          <a:xfrm>
            <a:off x="947057" y="5083444"/>
            <a:ext cx="5484740" cy="728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639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64">
            <a:extLst>
              <a:ext uri="{FF2B5EF4-FFF2-40B4-BE49-F238E27FC236}">
                <a16:creationId xmlns:a16="http://schemas.microsoft.com/office/drawing/2014/main" id="{F3A77D07-5C3C-7744-AFCD-5DB26FD6BCAB}"/>
              </a:ext>
            </a:extLst>
          </p:cNvPr>
          <p:cNvSpPr txBox="1"/>
          <p:nvPr/>
        </p:nvSpPr>
        <p:spPr>
          <a:xfrm>
            <a:off x="2606654" y="3244334"/>
            <a:ext cx="7411260" cy="369332"/>
          </a:xfrm>
          <a:prstGeom prst="rect">
            <a:avLst/>
          </a:prstGeom>
          <a:noFill/>
        </p:spPr>
        <p:txBody>
          <a:bodyPr wrap="none" rtlCol="0">
            <a:spAutoFit/>
          </a:bodyPr>
          <a:lstStyle/>
          <a:p>
            <a:r>
              <a:rPr lang="en-US" dirty="0"/>
              <a:t>But… ‘</a:t>
            </a:r>
            <a:r>
              <a:rPr lang="en-US" i="1" dirty="0"/>
              <a:t>unbiased and consistent density estimation is known to be impossible…</a:t>
            </a:r>
            <a:r>
              <a:rPr lang="en-US" dirty="0"/>
              <a:t>’</a:t>
            </a:r>
          </a:p>
        </p:txBody>
      </p:sp>
      <p:sp>
        <p:nvSpPr>
          <p:cNvPr id="2" name="Date Placeholder 1">
            <a:extLst>
              <a:ext uri="{FF2B5EF4-FFF2-40B4-BE49-F238E27FC236}">
                <a16:creationId xmlns:a16="http://schemas.microsoft.com/office/drawing/2014/main" id="{F08B71E5-A0FD-474C-9D64-FB6BCECE2ADA}"/>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F7E70B5A-BA79-644E-9576-2B8DE36A5D7A}"/>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11" name="TextBox 10">
            <a:extLst>
              <a:ext uri="{FF2B5EF4-FFF2-40B4-BE49-F238E27FC236}">
                <a16:creationId xmlns:a16="http://schemas.microsoft.com/office/drawing/2014/main" id="{5A14200A-0B70-D54D-805F-2FB8A9679DBA}"/>
              </a:ext>
            </a:extLst>
          </p:cNvPr>
          <p:cNvSpPr txBox="1"/>
          <p:nvPr/>
        </p:nvSpPr>
        <p:spPr>
          <a:xfrm>
            <a:off x="6096000" y="3779912"/>
            <a:ext cx="3944798" cy="307777"/>
          </a:xfrm>
          <a:prstGeom prst="rect">
            <a:avLst/>
          </a:prstGeom>
          <a:noFill/>
        </p:spPr>
        <p:txBody>
          <a:bodyPr wrap="none" rtlCol="0">
            <a:spAutoFit/>
          </a:bodyPr>
          <a:lstStyle/>
          <a:p>
            <a:r>
              <a:rPr lang="en-US" sz="1400" dirty="0"/>
              <a:t>Zhao et al. 2018; </a:t>
            </a:r>
            <a:r>
              <a:rPr lang="en-US" sz="1400" dirty="0" err="1"/>
              <a:t>Efromovich</a:t>
            </a:r>
            <a:r>
              <a:rPr lang="en-US" sz="1400" dirty="0"/>
              <a:t> 2010; Rosenblatt 1956</a:t>
            </a:r>
          </a:p>
        </p:txBody>
      </p:sp>
    </p:spTree>
    <p:extLst>
      <p:ext uri="{BB962C8B-B14F-4D97-AF65-F5344CB8AC3E}">
        <p14:creationId xmlns:p14="http://schemas.microsoft.com/office/powerpoint/2010/main" val="94062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84E23A-2ED6-A745-A9EC-CB13DBA84F29}"/>
              </a:ext>
            </a:extLst>
          </p:cNvPr>
          <p:cNvPicPr>
            <a:picLocks noChangeAspect="1"/>
          </p:cNvPicPr>
          <p:nvPr/>
        </p:nvPicPr>
        <p:blipFill>
          <a:blip r:embed="rId2"/>
          <a:stretch>
            <a:fillRect/>
          </a:stretch>
        </p:blipFill>
        <p:spPr>
          <a:xfrm>
            <a:off x="519268" y="3237932"/>
            <a:ext cx="2324100" cy="2197100"/>
          </a:xfrm>
          <a:prstGeom prst="rect">
            <a:avLst/>
          </a:prstGeom>
        </p:spPr>
      </p:pic>
      <p:pic>
        <p:nvPicPr>
          <p:cNvPr id="5" name="Picture 4">
            <a:extLst>
              <a:ext uri="{FF2B5EF4-FFF2-40B4-BE49-F238E27FC236}">
                <a16:creationId xmlns:a16="http://schemas.microsoft.com/office/drawing/2014/main" id="{DFFDD8C1-F1D6-0147-9BFE-474EBD96E0AB}"/>
              </a:ext>
            </a:extLst>
          </p:cNvPr>
          <p:cNvPicPr>
            <a:picLocks noChangeAspect="1"/>
          </p:cNvPicPr>
          <p:nvPr/>
        </p:nvPicPr>
        <p:blipFill>
          <a:blip r:embed="rId3"/>
          <a:stretch>
            <a:fillRect/>
          </a:stretch>
        </p:blipFill>
        <p:spPr>
          <a:xfrm>
            <a:off x="3034098" y="944889"/>
            <a:ext cx="2324100" cy="2197100"/>
          </a:xfrm>
          <a:prstGeom prst="rect">
            <a:avLst/>
          </a:prstGeom>
        </p:spPr>
      </p:pic>
      <p:pic>
        <p:nvPicPr>
          <p:cNvPr id="7" name="Picture 6">
            <a:extLst>
              <a:ext uri="{FF2B5EF4-FFF2-40B4-BE49-F238E27FC236}">
                <a16:creationId xmlns:a16="http://schemas.microsoft.com/office/drawing/2014/main" id="{7DE0F8D6-4655-A64F-9A15-E38CAFFF8202}"/>
              </a:ext>
            </a:extLst>
          </p:cNvPr>
          <p:cNvPicPr>
            <a:picLocks noChangeAspect="1"/>
          </p:cNvPicPr>
          <p:nvPr/>
        </p:nvPicPr>
        <p:blipFill>
          <a:blip r:embed="rId4"/>
          <a:stretch>
            <a:fillRect/>
          </a:stretch>
        </p:blipFill>
        <p:spPr>
          <a:xfrm>
            <a:off x="3034099" y="3237932"/>
            <a:ext cx="2324100" cy="2197100"/>
          </a:xfrm>
          <a:prstGeom prst="rect">
            <a:avLst/>
          </a:prstGeom>
        </p:spPr>
      </p:pic>
      <p:pic>
        <p:nvPicPr>
          <p:cNvPr id="9" name="Picture 8">
            <a:extLst>
              <a:ext uri="{FF2B5EF4-FFF2-40B4-BE49-F238E27FC236}">
                <a16:creationId xmlns:a16="http://schemas.microsoft.com/office/drawing/2014/main" id="{4F29D57C-EF52-804D-918A-AE8D5A84ABF7}"/>
              </a:ext>
            </a:extLst>
          </p:cNvPr>
          <p:cNvPicPr>
            <a:picLocks noChangeAspect="1"/>
          </p:cNvPicPr>
          <p:nvPr/>
        </p:nvPicPr>
        <p:blipFill>
          <a:blip r:embed="rId5"/>
          <a:stretch>
            <a:fillRect/>
          </a:stretch>
        </p:blipFill>
        <p:spPr>
          <a:xfrm>
            <a:off x="492656" y="944889"/>
            <a:ext cx="2324100" cy="2197100"/>
          </a:xfrm>
          <a:prstGeom prst="rect">
            <a:avLst/>
          </a:prstGeom>
        </p:spPr>
      </p:pic>
      <p:sp>
        <p:nvSpPr>
          <p:cNvPr id="2" name="TextBox 1">
            <a:extLst>
              <a:ext uri="{FF2B5EF4-FFF2-40B4-BE49-F238E27FC236}">
                <a16:creationId xmlns:a16="http://schemas.microsoft.com/office/drawing/2014/main" id="{3D1C7B26-0AA2-E54C-B3A2-DA081C7987CD}"/>
              </a:ext>
            </a:extLst>
          </p:cNvPr>
          <p:cNvSpPr txBox="1"/>
          <p:nvPr/>
        </p:nvSpPr>
        <p:spPr>
          <a:xfrm>
            <a:off x="5788149" y="2264826"/>
            <a:ext cx="5573659" cy="1754326"/>
          </a:xfrm>
          <a:prstGeom prst="rect">
            <a:avLst/>
          </a:prstGeom>
          <a:noFill/>
        </p:spPr>
        <p:txBody>
          <a:bodyPr wrap="square" rtlCol="0">
            <a:spAutoFit/>
          </a:bodyPr>
          <a:lstStyle/>
          <a:p>
            <a:r>
              <a:rPr lang="en-US" dirty="0"/>
              <a:t>128 x 128 x 3 -&gt; ~50k dimensions and 400k bits!</a:t>
            </a:r>
          </a:p>
          <a:p>
            <a:endParaRPr lang="en-US" dirty="0"/>
          </a:p>
          <a:p>
            <a:endParaRPr lang="en-US" dirty="0"/>
          </a:p>
          <a:p>
            <a:r>
              <a:rPr lang="en-US" dirty="0"/>
              <a:t>e.g. for MNIST we need a histogram with 10^236 probabilities (from 2^(28*28)) – no way to generalize outside of empirical dist.</a:t>
            </a:r>
          </a:p>
        </p:txBody>
      </p:sp>
      <p:sp>
        <p:nvSpPr>
          <p:cNvPr id="29" name="TextBox 28">
            <a:extLst>
              <a:ext uri="{FF2B5EF4-FFF2-40B4-BE49-F238E27FC236}">
                <a16:creationId xmlns:a16="http://schemas.microsoft.com/office/drawing/2014/main" id="{9FA8CFDC-F86E-D540-AFB8-FA6BE4C21043}"/>
              </a:ext>
            </a:extLst>
          </p:cNvPr>
          <p:cNvSpPr txBox="1"/>
          <p:nvPr/>
        </p:nvSpPr>
        <p:spPr>
          <a:xfrm>
            <a:off x="7181323" y="5934670"/>
            <a:ext cx="4180485" cy="923330"/>
          </a:xfrm>
          <a:prstGeom prst="rect">
            <a:avLst/>
          </a:prstGeom>
          <a:noFill/>
        </p:spPr>
        <p:txBody>
          <a:bodyPr wrap="square" rtlCol="0">
            <a:spAutoFit/>
          </a:bodyPr>
          <a:lstStyle/>
          <a:p>
            <a:r>
              <a:rPr lang="en-US" dirty="0"/>
              <a:t>Courville, Goodfellow, </a:t>
            </a:r>
            <a:r>
              <a:rPr lang="en-US" dirty="0" err="1"/>
              <a:t>Bengio</a:t>
            </a:r>
            <a:r>
              <a:rPr lang="en-US" dirty="0"/>
              <a:t> 2015; UC Berkeley CS294-198 2019, </a:t>
            </a:r>
            <a:r>
              <a:rPr lang="en-US" dirty="0" err="1"/>
              <a:t>Abbeel</a:t>
            </a:r>
            <a:r>
              <a:rPr lang="en-US" dirty="0"/>
              <a:t>, Chen, Ho, Srinivas</a:t>
            </a:r>
          </a:p>
        </p:txBody>
      </p:sp>
      <p:sp>
        <p:nvSpPr>
          <p:cNvPr id="4" name="Date Placeholder 3">
            <a:extLst>
              <a:ext uri="{FF2B5EF4-FFF2-40B4-BE49-F238E27FC236}">
                <a16:creationId xmlns:a16="http://schemas.microsoft.com/office/drawing/2014/main" id="{9DD6C0DC-8A99-FB45-961D-6325369DED6D}"/>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1508958F-502A-5A42-BDE5-2F0D9B6A6C62}"/>
              </a:ext>
            </a:extLst>
          </p:cNvPr>
          <p:cNvSpPr>
            <a:spLocks noGrp="1"/>
          </p:cNvSpPr>
          <p:nvPr>
            <p:ph type="sldNum" sz="quarter" idx="12"/>
          </p:nvPr>
        </p:nvSpPr>
        <p:spPr/>
        <p:txBody>
          <a:bodyPr/>
          <a:lstStyle/>
          <a:p>
            <a:fld id="{6D22F896-40B5-4ADD-8801-0D06FADFA095}" type="slidenum">
              <a:rPr lang="en-US" smtClean="0"/>
              <a:t>12</a:t>
            </a:fld>
            <a:endParaRPr lang="en-US" dirty="0"/>
          </a:p>
        </p:txBody>
      </p:sp>
    </p:spTree>
    <p:extLst>
      <p:ext uri="{BB962C8B-B14F-4D97-AF65-F5344CB8AC3E}">
        <p14:creationId xmlns:p14="http://schemas.microsoft.com/office/powerpoint/2010/main" val="19124666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16" name="Ink 15">
                <a:extLst>
                  <a:ext uri="{FF2B5EF4-FFF2-40B4-BE49-F238E27FC236}">
                    <a16:creationId xmlns:a16="http://schemas.microsoft.com/office/drawing/2014/main" id="{835F2001-0E58-224F-9465-EC3BCD92925D}"/>
                  </a:ext>
                </a:extLst>
              </p14:cNvPr>
              <p14:cNvContentPartPr/>
              <p14:nvPr/>
            </p14:nvContentPartPr>
            <p14:xfrm>
              <a:off x="3131597" y="1605320"/>
              <a:ext cx="3753360" cy="1768680"/>
            </p14:xfrm>
          </p:contentPart>
        </mc:Choice>
        <mc:Fallback xmlns="">
          <p:pic>
            <p:nvPicPr>
              <p:cNvPr id="16" name="Ink 15">
                <a:extLst>
                  <a:ext uri="{FF2B5EF4-FFF2-40B4-BE49-F238E27FC236}">
                    <a16:creationId xmlns:a16="http://schemas.microsoft.com/office/drawing/2014/main" id="{835F2001-0E58-224F-9465-EC3BCD92925D}"/>
                  </a:ext>
                </a:extLst>
              </p:cNvPr>
              <p:cNvPicPr/>
              <p:nvPr/>
            </p:nvPicPr>
            <p:blipFill>
              <a:blip r:embed="rId3"/>
              <a:stretch>
                <a:fillRect/>
              </a:stretch>
            </p:blipFill>
            <p:spPr>
              <a:xfrm>
                <a:off x="3122596" y="1596322"/>
                <a:ext cx="3771002" cy="178631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018B1708-337F-E649-9B45-6F0023D8876C}"/>
                  </a:ext>
                </a:extLst>
              </p14:cNvPr>
              <p14:cNvContentPartPr/>
              <p14:nvPr/>
            </p14:nvContentPartPr>
            <p14:xfrm>
              <a:off x="3571877" y="2811320"/>
              <a:ext cx="360" cy="360"/>
            </p14:xfrm>
          </p:contentPart>
        </mc:Choice>
        <mc:Fallback xmlns="">
          <p:pic>
            <p:nvPicPr>
              <p:cNvPr id="19" name="Ink 18">
                <a:extLst>
                  <a:ext uri="{FF2B5EF4-FFF2-40B4-BE49-F238E27FC236}">
                    <a16:creationId xmlns:a16="http://schemas.microsoft.com/office/drawing/2014/main" id="{018B1708-337F-E649-9B45-6F0023D8876C}"/>
                  </a:ext>
                </a:extLst>
              </p:cNvPr>
              <p:cNvPicPr/>
              <p:nvPr/>
            </p:nvPicPr>
            <p:blipFill>
              <a:blip r:embed="rId5"/>
              <a:stretch>
                <a:fillRect/>
              </a:stretch>
            </p:blipFill>
            <p:spPr>
              <a:xfrm>
                <a:off x="3535877" y="277532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0" name="Ink 19">
                <a:extLst>
                  <a:ext uri="{FF2B5EF4-FFF2-40B4-BE49-F238E27FC236}">
                    <a16:creationId xmlns:a16="http://schemas.microsoft.com/office/drawing/2014/main" id="{E2DFAF6F-0346-ED4E-9840-6F7125E74B01}"/>
                  </a:ext>
                </a:extLst>
              </p14:cNvPr>
              <p14:cNvContentPartPr/>
              <p14:nvPr/>
            </p14:nvContentPartPr>
            <p14:xfrm>
              <a:off x="3718757" y="2606840"/>
              <a:ext cx="360" cy="360"/>
            </p14:xfrm>
          </p:contentPart>
        </mc:Choice>
        <mc:Fallback xmlns="">
          <p:pic>
            <p:nvPicPr>
              <p:cNvPr id="20" name="Ink 19">
                <a:extLst>
                  <a:ext uri="{FF2B5EF4-FFF2-40B4-BE49-F238E27FC236}">
                    <a16:creationId xmlns:a16="http://schemas.microsoft.com/office/drawing/2014/main" id="{E2DFAF6F-0346-ED4E-9840-6F7125E74B01}"/>
                  </a:ext>
                </a:extLst>
              </p:cNvPr>
              <p:cNvPicPr/>
              <p:nvPr/>
            </p:nvPicPr>
            <p:blipFill>
              <a:blip r:embed="rId5"/>
              <a:stretch>
                <a:fillRect/>
              </a:stretch>
            </p:blipFill>
            <p:spPr>
              <a:xfrm>
                <a:off x="3682757" y="25708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Ink 26">
                <a:extLst>
                  <a:ext uri="{FF2B5EF4-FFF2-40B4-BE49-F238E27FC236}">
                    <a16:creationId xmlns:a16="http://schemas.microsoft.com/office/drawing/2014/main" id="{9CC1B308-864E-894C-AE4C-36FD59A38546}"/>
                  </a:ext>
                </a:extLst>
              </p14:cNvPr>
              <p14:cNvContentPartPr/>
              <p14:nvPr/>
            </p14:nvContentPartPr>
            <p14:xfrm>
              <a:off x="5251997" y="3033800"/>
              <a:ext cx="360" cy="360"/>
            </p14:xfrm>
          </p:contentPart>
        </mc:Choice>
        <mc:Fallback xmlns="">
          <p:pic>
            <p:nvPicPr>
              <p:cNvPr id="27" name="Ink 26">
                <a:extLst>
                  <a:ext uri="{FF2B5EF4-FFF2-40B4-BE49-F238E27FC236}">
                    <a16:creationId xmlns:a16="http://schemas.microsoft.com/office/drawing/2014/main" id="{9CC1B308-864E-894C-AE4C-36FD59A38546}"/>
                  </a:ext>
                </a:extLst>
              </p:cNvPr>
              <p:cNvPicPr/>
              <p:nvPr/>
            </p:nvPicPr>
            <p:blipFill>
              <a:blip r:embed="rId5"/>
              <a:stretch>
                <a:fillRect/>
              </a:stretch>
            </p:blipFill>
            <p:spPr>
              <a:xfrm>
                <a:off x="5215997" y="299780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8" name="Ink 27">
                <a:extLst>
                  <a:ext uri="{FF2B5EF4-FFF2-40B4-BE49-F238E27FC236}">
                    <a16:creationId xmlns:a16="http://schemas.microsoft.com/office/drawing/2014/main" id="{B10E8DAF-13C5-1D43-A450-0348290FF0AA}"/>
                  </a:ext>
                </a:extLst>
              </p14:cNvPr>
              <p14:cNvContentPartPr/>
              <p14:nvPr/>
            </p14:nvContentPartPr>
            <p14:xfrm>
              <a:off x="5166317" y="2784680"/>
              <a:ext cx="360" cy="360"/>
            </p14:xfrm>
          </p:contentPart>
        </mc:Choice>
        <mc:Fallback xmlns="">
          <p:pic>
            <p:nvPicPr>
              <p:cNvPr id="28" name="Ink 27">
                <a:extLst>
                  <a:ext uri="{FF2B5EF4-FFF2-40B4-BE49-F238E27FC236}">
                    <a16:creationId xmlns:a16="http://schemas.microsoft.com/office/drawing/2014/main" id="{B10E8DAF-13C5-1D43-A450-0348290FF0AA}"/>
                  </a:ext>
                </a:extLst>
              </p:cNvPr>
              <p:cNvPicPr/>
              <p:nvPr/>
            </p:nvPicPr>
            <p:blipFill>
              <a:blip r:embed="rId5"/>
              <a:stretch>
                <a:fillRect/>
              </a:stretch>
            </p:blipFill>
            <p:spPr>
              <a:xfrm>
                <a:off x="5130317" y="27486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C74380CD-61A3-F142-8BA5-8650E5B627FB}"/>
                  </a:ext>
                </a:extLst>
              </p14:cNvPr>
              <p14:cNvContentPartPr/>
              <p14:nvPr/>
            </p14:nvContentPartPr>
            <p14:xfrm>
              <a:off x="5474117" y="2754440"/>
              <a:ext cx="360" cy="360"/>
            </p14:xfrm>
          </p:contentPart>
        </mc:Choice>
        <mc:Fallback xmlns="">
          <p:pic>
            <p:nvPicPr>
              <p:cNvPr id="30" name="Ink 29">
                <a:extLst>
                  <a:ext uri="{FF2B5EF4-FFF2-40B4-BE49-F238E27FC236}">
                    <a16:creationId xmlns:a16="http://schemas.microsoft.com/office/drawing/2014/main" id="{C74380CD-61A3-F142-8BA5-8650E5B627FB}"/>
                  </a:ext>
                </a:extLst>
              </p:cNvPr>
              <p:cNvPicPr/>
              <p:nvPr/>
            </p:nvPicPr>
            <p:blipFill>
              <a:blip r:embed="rId5"/>
              <a:stretch>
                <a:fillRect/>
              </a:stretch>
            </p:blipFill>
            <p:spPr>
              <a:xfrm>
                <a:off x="5438117" y="27184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1" name="Ink 40">
                <a:extLst>
                  <a:ext uri="{FF2B5EF4-FFF2-40B4-BE49-F238E27FC236}">
                    <a16:creationId xmlns:a16="http://schemas.microsoft.com/office/drawing/2014/main" id="{427B71C9-57DE-F54A-A0A9-65DE3FA0BD4F}"/>
                  </a:ext>
                </a:extLst>
              </p14:cNvPr>
              <p14:cNvContentPartPr/>
              <p14:nvPr/>
            </p14:nvContentPartPr>
            <p14:xfrm>
              <a:off x="6757157" y="1531880"/>
              <a:ext cx="360" cy="360"/>
            </p14:xfrm>
          </p:contentPart>
        </mc:Choice>
        <mc:Fallback xmlns="">
          <p:pic>
            <p:nvPicPr>
              <p:cNvPr id="41" name="Ink 40">
                <a:extLst>
                  <a:ext uri="{FF2B5EF4-FFF2-40B4-BE49-F238E27FC236}">
                    <a16:creationId xmlns:a16="http://schemas.microsoft.com/office/drawing/2014/main" id="{427B71C9-57DE-F54A-A0A9-65DE3FA0BD4F}"/>
                  </a:ext>
                </a:extLst>
              </p:cNvPr>
              <p:cNvPicPr/>
              <p:nvPr/>
            </p:nvPicPr>
            <p:blipFill>
              <a:blip r:embed="rId5"/>
              <a:stretch>
                <a:fillRect/>
              </a:stretch>
            </p:blipFill>
            <p:spPr>
              <a:xfrm>
                <a:off x="6721157" y="149588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2" name="Ink 41">
                <a:extLst>
                  <a:ext uri="{FF2B5EF4-FFF2-40B4-BE49-F238E27FC236}">
                    <a16:creationId xmlns:a16="http://schemas.microsoft.com/office/drawing/2014/main" id="{DF4FD143-97B6-C44D-94A6-66B5B9320195}"/>
                  </a:ext>
                </a:extLst>
              </p14:cNvPr>
              <p14:cNvContentPartPr/>
              <p14:nvPr/>
            </p14:nvContentPartPr>
            <p14:xfrm>
              <a:off x="6170717" y="1636640"/>
              <a:ext cx="193320" cy="52200"/>
            </p14:xfrm>
          </p:contentPart>
        </mc:Choice>
        <mc:Fallback xmlns="">
          <p:pic>
            <p:nvPicPr>
              <p:cNvPr id="42" name="Ink 41">
                <a:extLst>
                  <a:ext uri="{FF2B5EF4-FFF2-40B4-BE49-F238E27FC236}">
                    <a16:creationId xmlns:a16="http://schemas.microsoft.com/office/drawing/2014/main" id="{DF4FD143-97B6-C44D-94A6-66B5B9320195}"/>
                  </a:ext>
                </a:extLst>
              </p:cNvPr>
              <p:cNvPicPr/>
              <p:nvPr/>
            </p:nvPicPr>
            <p:blipFill>
              <a:blip r:embed="rId12"/>
              <a:stretch>
                <a:fillRect/>
              </a:stretch>
            </p:blipFill>
            <p:spPr>
              <a:xfrm>
                <a:off x="6134650" y="1600887"/>
                <a:ext cx="265094" cy="123349"/>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3" name="Ink 42">
                <a:extLst>
                  <a:ext uri="{FF2B5EF4-FFF2-40B4-BE49-F238E27FC236}">
                    <a16:creationId xmlns:a16="http://schemas.microsoft.com/office/drawing/2014/main" id="{391AC209-0EA2-B24E-A177-445E5A995791}"/>
                  </a:ext>
                </a:extLst>
              </p14:cNvPr>
              <p14:cNvContentPartPr/>
              <p14:nvPr/>
            </p14:nvContentPartPr>
            <p14:xfrm>
              <a:off x="5781557" y="2127680"/>
              <a:ext cx="141840" cy="85320"/>
            </p14:xfrm>
          </p:contentPart>
        </mc:Choice>
        <mc:Fallback xmlns="">
          <p:pic>
            <p:nvPicPr>
              <p:cNvPr id="43" name="Ink 42">
                <a:extLst>
                  <a:ext uri="{FF2B5EF4-FFF2-40B4-BE49-F238E27FC236}">
                    <a16:creationId xmlns:a16="http://schemas.microsoft.com/office/drawing/2014/main" id="{391AC209-0EA2-B24E-A177-445E5A995791}"/>
                  </a:ext>
                </a:extLst>
              </p:cNvPr>
              <p:cNvPicPr/>
              <p:nvPr/>
            </p:nvPicPr>
            <p:blipFill>
              <a:blip r:embed="rId14"/>
              <a:stretch>
                <a:fillRect/>
              </a:stretch>
            </p:blipFill>
            <p:spPr>
              <a:xfrm>
                <a:off x="5745648" y="2091831"/>
                <a:ext cx="213299" cy="156659"/>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4" name="Ink 43">
                <a:extLst>
                  <a:ext uri="{FF2B5EF4-FFF2-40B4-BE49-F238E27FC236}">
                    <a16:creationId xmlns:a16="http://schemas.microsoft.com/office/drawing/2014/main" id="{61690FD5-9346-F84B-A785-7823CED53DCA}"/>
                  </a:ext>
                </a:extLst>
              </p14:cNvPr>
              <p14:cNvContentPartPr/>
              <p14:nvPr/>
            </p14:nvContentPartPr>
            <p14:xfrm>
              <a:off x="5891357" y="1796120"/>
              <a:ext cx="472680" cy="114480"/>
            </p14:xfrm>
          </p:contentPart>
        </mc:Choice>
        <mc:Fallback xmlns="">
          <p:pic>
            <p:nvPicPr>
              <p:cNvPr id="44" name="Ink 43">
                <a:extLst>
                  <a:ext uri="{FF2B5EF4-FFF2-40B4-BE49-F238E27FC236}">
                    <a16:creationId xmlns:a16="http://schemas.microsoft.com/office/drawing/2014/main" id="{61690FD5-9346-F84B-A785-7823CED53DCA}"/>
                  </a:ext>
                </a:extLst>
              </p:cNvPr>
              <p:cNvPicPr/>
              <p:nvPr/>
            </p:nvPicPr>
            <p:blipFill>
              <a:blip r:embed="rId16"/>
              <a:stretch>
                <a:fillRect/>
              </a:stretch>
            </p:blipFill>
            <p:spPr>
              <a:xfrm>
                <a:off x="5855357" y="1760120"/>
                <a:ext cx="544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 name="Ink 44">
                <a:extLst>
                  <a:ext uri="{FF2B5EF4-FFF2-40B4-BE49-F238E27FC236}">
                    <a16:creationId xmlns:a16="http://schemas.microsoft.com/office/drawing/2014/main" id="{815FB65D-0988-0C47-943B-0B5AEA06F5E7}"/>
                  </a:ext>
                </a:extLst>
              </p14:cNvPr>
              <p14:cNvContentPartPr/>
              <p14:nvPr/>
            </p14:nvContentPartPr>
            <p14:xfrm>
              <a:off x="5609837" y="2336480"/>
              <a:ext cx="443520" cy="88560"/>
            </p14:xfrm>
          </p:contentPart>
        </mc:Choice>
        <mc:Fallback xmlns="">
          <p:pic>
            <p:nvPicPr>
              <p:cNvPr id="45" name="Ink 44">
                <a:extLst>
                  <a:ext uri="{FF2B5EF4-FFF2-40B4-BE49-F238E27FC236}">
                    <a16:creationId xmlns:a16="http://schemas.microsoft.com/office/drawing/2014/main" id="{815FB65D-0988-0C47-943B-0B5AEA06F5E7}"/>
                  </a:ext>
                </a:extLst>
              </p:cNvPr>
              <p:cNvPicPr/>
              <p:nvPr/>
            </p:nvPicPr>
            <p:blipFill>
              <a:blip r:embed="rId18"/>
              <a:stretch>
                <a:fillRect/>
              </a:stretch>
            </p:blipFill>
            <p:spPr>
              <a:xfrm>
                <a:off x="5573866" y="2300480"/>
                <a:ext cx="515102"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85CD05EA-4648-6443-87E3-665A404A7DD7}"/>
                  </a:ext>
                </a:extLst>
              </p14:cNvPr>
              <p14:cNvContentPartPr/>
              <p14:nvPr/>
            </p14:nvContentPartPr>
            <p14:xfrm>
              <a:off x="4440197" y="2896640"/>
              <a:ext cx="398160" cy="61200"/>
            </p14:xfrm>
          </p:contentPart>
        </mc:Choice>
        <mc:Fallback xmlns="">
          <p:pic>
            <p:nvPicPr>
              <p:cNvPr id="46" name="Ink 45">
                <a:extLst>
                  <a:ext uri="{FF2B5EF4-FFF2-40B4-BE49-F238E27FC236}">
                    <a16:creationId xmlns:a16="http://schemas.microsoft.com/office/drawing/2014/main" id="{85CD05EA-4648-6443-87E3-665A404A7DD7}"/>
                  </a:ext>
                </a:extLst>
              </p:cNvPr>
              <p:cNvPicPr/>
              <p:nvPr/>
            </p:nvPicPr>
            <p:blipFill>
              <a:blip r:embed="rId20"/>
              <a:stretch>
                <a:fillRect/>
              </a:stretch>
            </p:blipFill>
            <p:spPr>
              <a:xfrm>
                <a:off x="4404197" y="2860640"/>
                <a:ext cx="46980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FCA2578C-6570-B44A-92D5-8103CDE0D708}"/>
                  </a:ext>
                </a:extLst>
              </p14:cNvPr>
              <p14:cNvContentPartPr/>
              <p14:nvPr/>
            </p14:nvContentPartPr>
            <p14:xfrm>
              <a:off x="4233917" y="2710160"/>
              <a:ext cx="206640" cy="32760"/>
            </p14:xfrm>
          </p:contentPart>
        </mc:Choice>
        <mc:Fallback xmlns="">
          <p:pic>
            <p:nvPicPr>
              <p:cNvPr id="47" name="Ink 46">
                <a:extLst>
                  <a:ext uri="{FF2B5EF4-FFF2-40B4-BE49-F238E27FC236}">
                    <a16:creationId xmlns:a16="http://schemas.microsoft.com/office/drawing/2014/main" id="{FCA2578C-6570-B44A-92D5-8103CDE0D708}"/>
                  </a:ext>
                </a:extLst>
              </p:cNvPr>
              <p:cNvPicPr/>
              <p:nvPr/>
            </p:nvPicPr>
            <p:blipFill>
              <a:blip r:embed="rId22"/>
              <a:stretch>
                <a:fillRect/>
              </a:stretch>
            </p:blipFill>
            <p:spPr>
              <a:xfrm>
                <a:off x="4197917" y="2673760"/>
                <a:ext cx="278280" cy="105196"/>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EDAA2B75-EBE1-2443-A82A-C3585B6A195F}"/>
                  </a:ext>
                </a:extLst>
              </p14:cNvPr>
              <p14:cNvContentPartPr/>
              <p14:nvPr/>
            </p14:nvContentPartPr>
            <p14:xfrm>
              <a:off x="4068677" y="2516480"/>
              <a:ext cx="265320" cy="3600"/>
            </p14:xfrm>
          </p:contentPart>
        </mc:Choice>
        <mc:Fallback xmlns="">
          <p:pic>
            <p:nvPicPr>
              <p:cNvPr id="48" name="Ink 47">
                <a:extLst>
                  <a:ext uri="{FF2B5EF4-FFF2-40B4-BE49-F238E27FC236}">
                    <a16:creationId xmlns:a16="http://schemas.microsoft.com/office/drawing/2014/main" id="{EDAA2B75-EBE1-2443-A82A-C3585B6A195F}"/>
                  </a:ext>
                </a:extLst>
              </p:cNvPr>
              <p:cNvPicPr/>
              <p:nvPr/>
            </p:nvPicPr>
            <p:blipFill>
              <a:blip r:embed="rId24"/>
              <a:stretch>
                <a:fillRect/>
              </a:stretch>
            </p:blipFill>
            <p:spPr>
              <a:xfrm>
                <a:off x="4032726" y="2483753"/>
                <a:ext cx="336863" cy="6872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9" name="Ink 48">
                <a:extLst>
                  <a:ext uri="{FF2B5EF4-FFF2-40B4-BE49-F238E27FC236}">
                    <a16:creationId xmlns:a16="http://schemas.microsoft.com/office/drawing/2014/main" id="{3803510D-13A8-E241-A968-70A5B23F6B15}"/>
                  </a:ext>
                </a:extLst>
              </p14:cNvPr>
              <p14:cNvContentPartPr/>
              <p14:nvPr/>
            </p14:nvContentPartPr>
            <p14:xfrm>
              <a:off x="3147077" y="2987000"/>
              <a:ext cx="239040" cy="55080"/>
            </p14:xfrm>
          </p:contentPart>
        </mc:Choice>
        <mc:Fallback xmlns="">
          <p:pic>
            <p:nvPicPr>
              <p:cNvPr id="49" name="Ink 48">
                <a:extLst>
                  <a:ext uri="{FF2B5EF4-FFF2-40B4-BE49-F238E27FC236}">
                    <a16:creationId xmlns:a16="http://schemas.microsoft.com/office/drawing/2014/main" id="{3803510D-13A8-E241-A968-70A5B23F6B15}"/>
                  </a:ext>
                </a:extLst>
              </p:cNvPr>
              <p:cNvPicPr/>
              <p:nvPr/>
            </p:nvPicPr>
            <p:blipFill>
              <a:blip r:embed="rId26"/>
              <a:stretch>
                <a:fillRect/>
              </a:stretch>
            </p:blipFill>
            <p:spPr>
              <a:xfrm>
                <a:off x="3111131" y="2951234"/>
                <a:ext cx="310572" cy="126255"/>
              </a:xfrm>
              <a:prstGeom prst="rect">
                <a:avLst/>
              </a:prstGeom>
            </p:spPr>
          </p:pic>
        </mc:Fallback>
      </mc:AlternateContent>
      <p:cxnSp>
        <p:nvCxnSpPr>
          <p:cNvPr id="53" name="Straight Arrow Connector 52">
            <a:extLst>
              <a:ext uri="{FF2B5EF4-FFF2-40B4-BE49-F238E27FC236}">
                <a16:creationId xmlns:a16="http://schemas.microsoft.com/office/drawing/2014/main" id="{34F7A635-602E-C34F-B7D5-B07E449AB396}"/>
              </a:ext>
            </a:extLst>
          </p:cNvPr>
          <p:cNvCxnSpPr/>
          <p:nvPr/>
        </p:nvCxnSpPr>
        <p:spPr>
          <a:xfrm flipV="1">
            <a:off x="3011608" y="359688"/>
            <a:ext cx="0" cy="330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006EC87-F015-4242-944D-A351A3D1EF9C}"/>
              </a:ext>
            </a:extLst>
          </p:cNvPr>
          <p:cNvCxnSpPr/>
          <p:nvPr/>
        </p:nvCxnSpPr>
        <p:spPr>
          <a:xfrm>
            <a:off x="3011608" y="3668153"/>
            <a:ext cx="3873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D7CAF10-B1F2-9C47-AA52-E6178B1B44A9}"/>
              </a:ext>
            </a:extLst>
          </p:cNvPr>
          <p:cNvCxnSpPr>
            <a:cxnSpLocks/>
          </p:cNvCxnSpPr>
          <p:nvPr/>
        </p:nvCxnSpPr>
        <p:spPr>
          <a:xfrm flipV="1">
            <a:off x="3011607" y="3297945"/>
            <a:ext cx="653647" cy="35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4E575CF3-42CD-6043-A932-A96190FD1D28}"/>
              </a:ext>
            </a:extLst>
          </p:cNvPr>
          <p:cNvCxnSpPr>
            <a:cxnSpLocks/>
          </p:cNvCxnSpPr>
          <p:nvPr/>
        </p:nvCxnSpPr>
        <p:spPr>
          <a:xfrm flipV="1">
            <a:off x="3038220" y="3361007"/>
            <a:ext cx="719043" cy="294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192D0DB-7625-BF41-B3EF-A96BAE57413C}"/>
              </a:ext>
            </a:extLst>
          </p:cNvPr>
          <p:cNvCxnSpPr>
            <a:cxnSpLocks/>
          </p:cNvCxnSpPr>
          <p:nvPr/>
        </p:nvCxnSpPr>
        <p:spPr>
          <a:xfrm flipV="1">
            <a:off x="3011606" y="3257943"/>
            <a:ext cx="560271" cy="410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CCBCFEA4-7F91-8E4D-BA71-892445C240B3}"/>
              </a:ext>
            </a:extLst>
          </p:cNvPr>
          <p:cNvSpPr txBox="1"/>
          <p:nvPr/>
        </p:nvSpPr>
        <p:spPr>
          <a:xfrm>
            <a:off x="2730905" y="4134237"/>
            <a:ext cx="5757863" cy="1200329"/>
          </a:xfrm>
          <a:prstGeom prst="rect">
            <a:avLst/>
          </a:prstGeom>
          <a:noFill/>
        </p:spPr>
        <p:txBody>
          <a:bodyPr wrap="square" rtlCol="0">
            <a:spAutoFit/>
          </a:bodyPr>
          <a:lstStyle/>
          <a:p>
            <a:r>
              <a:rPr lang="en-US" i="1" dirty="0"/>
              <a:t>“…real-world data presented in high dimensional spaces are expected to concentrate in the vicinity of a manifold of much lower dimensionality, embedded in high dimensional input space</a:t>
            </a:r>
            <a:r>
              <a:rPr lang="en-US" dirty="0"/>
              <a:t>.” </a:t>
            </a:r>
            <a:r>
              <a:rPr lang="en-US" dirty="0" err="1"/>
              <a:t>Bengio</a:t>
            </a:r>
            <a:r>
              <a:rPr lang="en-US" dirty="0"/>
              <a:t>, Courville, Vincent 2014</a:t>
            </a:r>
          </a:p>
        </p:txBody>
      </p:sp>
      <p:sp>
        <p:nvSpPr>
          <p:cNvPr id="2" name="Date Placeholder 1">
            <a:extLst>
              <a:ext uri="{FF2B5EF4-FFF2-40B4-BE49-F238E27FC236}">
                <a16:creationId xmlns:a16="http://schemas.microsoft.com/office/drawing/2014/main" id="{D22F0C03-972D-D145-ABD2-B7596C391A2D}"/>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3C43CF3C-B3C2-2145-BB14-410A6F6DB69D}"/>
              </a:ext>
            </a:extLst>
          </p:cNvPr>
          <p:cNvSpPr>
            <a:spLocks noGrp="1"/>
          </p:cNvSpPr>
          <p:nvPr>
            <p:ph type="sldNum" sz="quarter" idx="12"/>
          </p:nvPr>
        </p:nvSpPr>
        <p:spPr/>
        <p:txBody>
          <a:bodyPr/>
          <a:lstStyle/>
          <a:p>
            <a:fld id="{6D22F896-40B5-4ADD-8801-0D06FADFA095}" type="slidenum">
              <a:rPr lang="en-US" smtClean="0"/>
              <a:t>13</a:t>
            </a:fld>
            <a:endParaRPr lang="en-US" dirty="0"/>
          </a:p>
        </p:txBody>
      </p:sp>
      <p:sp>
        <p:nvSpPr>
          <p:cNvPr id="4" name="Rectangle 3">
            <a:extLst>
              <a:ext uri="{FF2B5EF4-FFF2-40B4-BE49-F238E27FC236}">
                <a16:creationId xmlns:a16="http://schemas.microsoft.com/office/drawing/2014/main" id="{0B35C0DA-6B85-604C-9879-6DC0E4F15F02}"/>
              </a:ext>
            </a:extLst>
          </p:cNvPr>
          <p:cNvSpPr/>
          <p:nvPr/>
        </p:nvSpPr>
        <p:spPr>
          <a:xfrm>
            <a:off x="2733557" y="5641175"/>
            <a:ext cx="6096000" cy="923330"/>
          </a:xfrm>
          <a:prstGeom prst="rect">
            <a:avLst/>
          </a:prstGeom>
        </p:spPr>
        <p:txBody>
          <a:bodyPr>
            <a:spAutoFit/>
          </a:bodyPr>
          <a:lstStyle/>
          <a:p>
            <a:r>
              <a:rPr lang="en-US" dirty="0"/>
              <a:t>Even with ‘large’ datasets, the support for p(x) is often exponentially undersized across latent factors.   [Zhao et al. 2018]</a:t>
            </a:r>
          </a:p>
        </p:txBody>
      </p:sp>
      <mc:AlternateContent xmlns:mc="http://schemas.openxmlformats.org/markup-compatibility/2006" xmlns:p14="http://schemas.microsoft.com/office/powerpoint/2010/main">
        <mc:Choice Requires="p14">
          <p:contentPart p14:bwMode="auto" r:id="rId27">
            <p14:nvContentPartPr>
              <p14:cNvPr id="26" name="Ink 25">
                <a:extLst>
                  <a:ext uri="{FF2B5EF4-FFF2-40B4-BE49-F238E27FC236}">
                    <a16:creationId xmlns:a16="http://schemas.microsoft.com/office/drawing/2014/main" id="{1014D429-6C92-A54B-A3A4-A5887AD03119}"/>
                  </a:ext>
                </a:extLst>
              </p14:cNvPr>
              <p14:cNvContentPartPr/>
              <p14:nvPr/>
            </p14:nvContentPartPr>
            <p14:xfrm>
              <a:off x="3131597" y="1551532"/>
              <a:ext cx="3753360" cy="1768680"/>
            </p14:xfrm>
          </p:contentPart>
        </mc:Choice>
        <mc:Fallback xmlns="">
          <p:pic>
            <p:nvPicPr>
              <p:cNvPr id="26" name="Ink 25">
                <a:extLst>
                  <a:ext uri="{FF2B5EF4-FFF2-40B4-BE49-F238E27FC236}">
                    <a16:creationId xmlns:a16="http://schemas.microsoft.com/office/drawing/2014/main" id="{1014D429-6C92-A54B-A3A4-A5887AD03119}"/>
                  </a:ext>
                </a:extLst>
              </p:cNvPr>
              <p:cNvPicPr/>
              <p:nvPr/>
            </p:nvPicPr>
            <p:blipFill>
              <a:blip r:embed="rId28"/>
              <a:stretch>
                <a:fillRect/>
              </a:stretch>
            </p:blipFill>
            <p:spPr>
              <a:xfrm>
                <a:off x="3122596" y="1542534"/>
                <a:ext cx="3771002" cy="1786316"/>
              </a:xfrm>
              <a:prstGeom prst="rect">
                <a:avLst/>
              </a:prstGeom>
            </p:spPr>
          </p:pic>
        </mc:Fallback>
      </mc:AlternateContent>
    </p:spTree>
    <p:extLst>
      <p:ext uri="{BB962C8B-B14F-4D97-AF65-F5344CB8AC3E}">
        <p14:creationId xmlns:p14="http://schemas.microsoft.com/office/powerpoint/2010/main" val="191942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4868A95-CDF6-734A-8F11-CEBBD55D3F6B}"/>
              </a:ext>
            </a:extLst>
          </p:cNvPr>
          <p:cNvPicPr>
            <a:picLocks noGrp="1" noChangeAspect="1"/>
          </p:cNvPicPr>
          <p:nvPr>
            <p:ph idx="1"/>
          </p:nvPr>
        </p:nvPicPr>
        <p:blipFill>
          <a:blip r:embed="rId2"/>
          <a:stretch>
            <a:fillRect/>
          </a:stretch>
        </p:blipFill>
        <p:spPr>
          <a:xfrm>
            <a:off x="309155" y="1171683"/>
            <a:ext cx="7322705" cy="4514633"/>
          </a:xfrm>
          <a:prstGeom prst="rect">
            <a:avLst/>
          </a:prstGeom>
        </p:spPr>
      </p:pic>
      <p:pic>
        <p:nvPicPr>
          <p:cNvPr id="9" name="Picture 8">
            <a:extLst>
              <a:ext uri="{FF2B5EF4-FFF2-40B4-BE49-F238E27FC236}">
                <a16:creationId xmlns:a16="http://schemas.microsoft.com/office/drawing/2014/main" id="{DF5C12AD-5215-0D47-BF5E-7CFDA19D3C0D}"/>
              </a:ext>
            </a:extLst>
          </p:cNvPr>
          <p:cNvPicPr>
            <a:picLocks noChangeAspect="1"/>
          </p:cNvPicPr>
          <p:nvPr/>
        </p:nvPicPr>
        <p:blipFill>
          <a:blip r:embed="rId3"/>
          <a:stretch>
            <a:fillRect/>
          </a:stretch>
        </p:blipFill>
        <p:spPr>
          <a:xfrm>
            <a:off x="3021894" y="1701645"/>
            <a:ext cx="932943" cy="506455"/>
          </a:xfrm>
          <a:prstGeom prst="rect">
            <a:avLst/>
          </a:prstGeom>
        </p:spPr>
      </p:pic>
      <p:sp>
        <p:nvSpPr>
          <p:cNvPr id="12" name="Rectangle 11">
            <a:extLst>
              <a:ext uri="{FF2B5EF4-FFF2-40B4-BE49-F238E27FC236}">
                <a16:creationId xmlns:a16="http://schemas.microsoft.com/office/drawing/2014/main" id="{FFBEDBD1-DC88-A94A-9EC5-8B314FA61623}"/>
              </a:ext>
            </a:extLst>
          </p:cNvPr>
          <p:cNvSpPr/>
          <p:nvPr/>
        </p:nvSpPr>
        <p:spPr>
          <a:xfrm>
            <a:off x="7677795" y="920620"/>
            <a:ext cx="4205050" cy="5324535"/>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Faithful reconstruction of the input sample</a:t>
            </a:r>
          </a:p>
          <a:p>
            <a:pPr marL="285750" indent="-285750">
              <a:buFont typeface="Arial" panose="020B0604020202020204" pitchFamily="34" charset="0"/>
              <a:buChar char="•"/>
            </a:pPr>
            <a:endParaRPr lang="en-US" sz="2000" dirty="0">
              <a:solidFill>
                <a:srgbClr val="454545"/>
              </a:solidFill>
              <a:latin typeface="Helvetica Neue" panose="02000503000000020004" pitchFamily="2" charset="0"/>
            </a:endParaRPr>
          </a:p>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High sample quality (whether random samples or reconstructions)</a:t>
            </a:r>
          </a:p>
          <a:p>
            <a:endParaRPr lang="en-US" sz="2000" dirty="0">
              <a:solidFill>
                <a:srgbClr val="454545"/>
              </a:solidFill>
              <a:latin typeface="Helvetica Neue" panose="02000503000000020004" pitchFamily="2" charset="0"/>
            </a:endParaRPr>
          </a:p>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Rich representations.</a:t>
            </a:r>
          </a:p>
          <a:p>
            <a:pPr marL="285750" indent="-285750">
              <a:buFont typeface="Arial" panose="020B0604020202020204" pitchFamily="34" charset="0"/>
              <a:buChar char="•"/>
            </a:pPr>
            <a:endParaRPr lang="en-US" sz="2000" dirty="0">
              <a:solidFill>
                <a:srgbClr val="454545"/>
              </a:solidFill>
              <a:latin typeface="Helvetica Neue" panose="02000503000000020004" pitchFamily="2" charset="0"/>
            </a:endParaRPr>
          </a:p>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Approximate data distribution</a:t>
            </a:r>
          </a:p>
          <a:p>
            <a:pPr marL="285750" indent="-285750">
              <a:buFont typeface="Arial" panose="020B0604020202020204" pitchFamily="34" charset="0"/>
              <a:buChar char="•"/>
            </a:pPr>
            <a:endParaRPr lang="en-US" sz="2000" dirty="0">
              <a:solidFill>
                <a:srgbClr val="454545"/>
              </a:solidFill>
              <a:latin typeface="Helvetica Neue" panose="02000503000000020004" pitchFamily="2" charset="0"/>
            </a:endParaRPr>
          </a:p>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Learn generative factors, remove nuisance factors, disentanglement</a:t>
            </a:r>
          </a:p>
          <a:p>
            <a:pPr marL="285750" indent="-285750">
              <a:buFont typeface="Arial" panose="020B0604020202020204" pitchFamily="34" charset="0"/>
              <a:buChar char="•"/>
            </a:pPr>
            <a:endParaRPr lang="en-US" sz="2000" dirty="0">
              <a:solidFill>
                <a:srgbClr val="454545"/>
              </a:solidFill>
              <a:latin typeface="Helvetica Neue" panose="02000503000000020004" pitchFamily="2" charset="0"/>
            </a:endParaRPr>
          </a:p>
          <a:p>
            <a:pPr marL="285750" indent="-285750">
              <a:buFont typeface="Arial" panose="020B0604020202020204" pitchFamily="34" charset="0"/>
              <a:buChar char="•"/>
            </a:pPr>
            <a:r>
              <a:rPr lang="en-US" sz="2000" dirty="0">
                <a:solidFill>
                  <a:srgbClr val="454545"/>
                </a:solidFill>
                <a:latin typeface="Helvetica Neue" panose="02000503000000020004" pitchFamily="2" charset="0"/>
              </a:rPr>
              <a:t>Compress</a:t>
            </a:r>
          </a:p>
          <a:p>
            <a:pPr marL="285750" indent="-285750">
              <a:buFont typeface="Arial" panose="020B0604020202020204" pitchFamily="34" charset="0"/>
              <a:buChar char="•"/>
            </a:pPr>
            <a:endParaRPr lang="en-US" sz="2000" dirty="0">
              <a:solidFill>
                <a:srgbClr val="454545"/>
              </a:solidFill>
              <a:effectLst/>
              <a:latin typeface="Helvetica Neue" panose="02000503000000020004" pitchFamily="2" charset="0"/>
            </a:endParaRPr>
          </a:p>
        </p:txBody>
      </p:sp>
      <p:sp>
        <p:nvSpPr>
          <p:cNvPr id="13" name="TextBox 12">
            <a:extLst>
              <a:ext uri="{FF2B5EF4-FFF2-40B4-BE49-F238E27FC236}">
                <a16:creationId xmlns:a16="http://schemas.microsoft.com/office/drawing/2014/main" id="{E7E251CB-DF75-B342-838A-0419A9BA6379}"/>
              </a:ext>
            </a:extLst>
          </p:cNvPr>
          <p:cNvSpPr txBox="1"/>
          <p:nvPr/>
        </p:nvSpPr>
        <p:spPr>
          <a:xfrm>
            <a:off x="8575531" y="5989470"/>
            <a:ext cx="3307316" cy="923330"/>
          </a:xfrm>
          <a:prstGeom prst="rect">
            <a:avLst/>
          </a:prstGeom>
          <a:noFill/>
        </p:spPr>
        <p:txBody>
          <a:bodyPr wrap="none" rtlCol="0">
            <a:spAutoFit/>
          </a:bodyPr>
          <a:lstStyle/>
          <a:p>
            <a:r>
              <a:rPr lang="en-US" dirty="0" err="1">
                <a:solidFill>
                  <a:srgbClr val="454545"/>
                </a:solidFill>
                <a:latin typeface="Helvetica Neue" panose="02000503000000020004" pitchFamily="2" charset="0"/>
              </a:rPr>
              <a:t>Heljakka</a:t>
            </a:r>
            <a:r>
              <a:rPr lang="en-US" dirty="0">
                <a:solidFill>
                  <a:srgbClr val="454545"/>
                </a:solidFill>
                <a:latin typeface="Helvetica Neue" panose="02000503000000020004" pitchFamily="2" charset="0"/>
              </a:rPr>
              <a:t>, </a:t>
            </a:r>
            <a:r>
              <a:rPr lang="en-US" dirty="0" err="1">
                <a:solidFill>
                  <a:srgbClr val="454545"/>
                </a:solidFill>
                <a:latin typeface="Helvetica Neue" panose="02000503000000020004" pitchFamily="2" charset="0"/>
              </a:rPr>
              <a:t>Solin</a:t>
            </a:r>
            <a:r>
              <a:rPr lang="en-US" dirty="0">
                <a:solidFill>
                  <a:srgbClr val="454545"/>
                </a:solidFill>
                <a:latin typeface="Helvetica Neue" panose="02000503000000020004" pitchFamily="2" charset="0"/>
              </a:rPr>
              <a:t>, Kannala,2018;</a:t>
            </a:r>
          </a:p>
          <a:p>
            <a:r>
              <a:rPr lang="en-US" dirty="0" err="1">
                <a:solidFill>
                  <a:srgbClr val="454545"/>
                </a:solidFill>
                <a:latin typeface="Helvetica Neue" panose="02000503000000020004" pitchFamily="2" charset="0"/>
              </a:rPr>
              <a:t>Khemakhem</a:t>
            </a:r>
            <a:r>
              <a:rPr lang="en-US" dirty="0">
                <a:solidFill>
                  <a:srgbClr val="454545"/>
                </a:solidFill>
                <a:latin typeface="Helvetica Neue" panose="02000503000000020004" pitchFamily="2" charset="0"/>
              </a:rPr>
              <a:t>, </a:t>
            </a:r>
            <a:r>
              <a:rPr lang="en-US" dirty="0" err="1">
                <a:solidFill>
                  <a:srgbClr val="454545"/>
                </a:solidFill>
                <a:latin typeface="Helvetica Neue" panose="02000503000000020004" pitchFamily="2" charset="0"/>
              </a:rPr>
              <a:t>Kingma</a:t>
            </a:r>
            <a:r>
              <a:rPr lang="en-US" dirty="0">
                <a:solidFill>
                  <a:srgbClr val="454545"/>
                </a:solidFill>
                <a:latin typeface="Helvetica Neue" panose="02000503000000020004" pitchFamily="2" charset="0"/>
              </a:rPr>
              <a:t> 2019;</a:t>
            </a:r>
          </a:p>
          <a:p>
            <a:r>
              <a:rPr lang="en-US" dirty="0" err="1">
                <a:solidFill>
                  <a:srgbClr val="454545"/>
                </a:solidFill>
                <a:latin typeface="Helvetica Neue" panose="02000503000000020004" pitchFamily="2" charset="0"/>
              </a:rPr>
              <a:t>Nowozin</a:t>
            </a:r>
            <a:r>
              <a:rPr lang="en-US" dirty="0">
                <a:solidFill>
                  <a:srgbClr val="454545"/>
                </a:solidFill>
                <a:latin typeface="Helvetica Neue" panose="02000503000000020004" pitchFamily="2" charset="0"/>
              </a:rPr>
              <a:t>, 2019 </a:t>
            </a:r>
            <a:endParaRPr lang="en-US" dirty="0"/>
          </a:p>
        </p:txBody>
      </p:sp>
      <p:sp>
        <p:nvSpPr>
          <p:cNvPr id="2" name="Date Placeholder 1">
            <a:extLst>
              <a:ext uri="{FF2B5EF4-FFF2-40B4-BE49-F238E27FC236}">
                <a16:creationId xmlns:a16="http://schemas.microsoft.com/office/drawing/2014/main" id="{E35C7B8F-A293-3A4B-B571-F2ACC975D07A}"/>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0F66D661-7193-0C48-A4AB-208C52D1D227}"/>
              </a:ext>
            </a:extLst>
          </p:cNvPr>
          <p:cNvSpPr>
            <a:spLocks noGrp="1"/>
          </p:cNvSpPr>
          <p:nvPr>
            <p:ph type="sldNum" sz="quarter" idx="12"/>
          </p:nvPr>
        </p:nvSpPr>
        <p:spPr/>
        <p:txBody>
          <a:bodyPr/>
          <a:lstStyle/>
          <a:p>
            <a:fld id="{6D22F896-40B5-4ADD-8801-0D06FADFA095}" type="slidenum">
              <a:rPr lang="en-US" smtClean="0"/>
              <a:t>14</a:t>
            </a:fld>
            <a:endParaRPr lang="en-US" dirty="0"/>
          </a:p>
        </p:txBody>
      </p:sp>
      <p:sp>
        <p:nvSpPr>
          <p:cNvPr id="4" name="TextBox 3">
            <a:extLst>
              <a:ext uri="{FF2B5EF4-FFF2-40B4-BE49-F238E27FC236}">
                <a16:creationId xmlns:a16="http://schemas.microsoft.com/office/drawing/2014/main" id="{D336191C-4E69-8341-918E-BA545AE33DA1}"/>
              </a:ext>
            </a:extLst>
          </p:cNvPr>
          <p:cNvSpPr txBox="1"/>
          <p:nvPr/>
        </p:nvSpPr>
        <p:spPr>
          <a:xfrm>
            <a:off x="8710047" y="412750"/>
            <a:ext cx="1191224" cy="523220"/>
          </a:xfrm>
          <a:prstGeom prst="rect">
            <a:avLst/>
          </a:prstGeom>
          <a:noFill/>
        </p:spPr>
        <p:txBody>
          <a:bodyPr wrap="none" rtlCol="0">
            <a:spAutoFit/>
          </a:bodyPr>
          <a:lstStyle/>
          <a:p>
            <a:r>
              <a:rPr lang="en-US" sz="2800" b="1" dirty="0"/>
              <a:t>GOALS</a:t>
            </a:r>
          </a:p>
        </p:txBody>
      </p:sp>
      <p:pic>
        <p:nvPicPr>
          <p:cNvPr id="7" name="Picture 6">
            <a:extLst>
              <a:ext uri="{FF2B5EF4-FFF2-40B4-BE49-F238E27FC236}">
                <a16:creationId xmlns:a16="http://schemas.microsoft.com/office/drawing/2014/main" id="{6317B709-76E2-0E4A-9FA6-E9C2C6A0FEA8}"/>
              </a:ext>
            </a:extLst>
          </p:cNvPr>
          <p:cNvPicPr>
            <a:picLocks noChangeAspect="1"/>
          </p:cNvPicPr>
          <p:nvPr/>
        </p:nvPicPr>
        <p:blipFill>
          <a:blip r:embed="rId4"/>
          <a:stretch>
            <a:fillRect/>
          </a:stretch>
        </p:blipFill>
        <p:spPr>
          <a:xfrm>
            <a:off x="80469" y="5408499"/>
            <a:ext cx="3536001" cy="1449501"/>
          </a:xfrm>
          <a:prstGeom prst="rect">
            <a:avLst/>
          </a:prstGeom>
        </p:spPr>
      </p:pic>
    </p:spTree>
    <p:extLst>
      <p:ext uri="{BB962C8B-B14F-4D97-AF65-F5344CB8AC3E}">
        <p14:creationId xmlns:p14="http://schemas.microsoft.com/office/powerpoint/2010/main" val="2669015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5C7B8F-A293-3A4B-B571-F2ACC975D07A}"/>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0F66D661-7193-0C48-A4AB-208C52D1D227}"/>
              </a:ext>
            </a:extLst>
          </p:cNvPr>
          <p:cNvSpPr>
            <a:spLocks noGrp="1"/>
          </p:cNvSpPr>
          <p:nvPr>
            <p:ph type="sldNum" sz="quarter" idx="12"/>
          </p:nvPr>
        </p:nvSpPr>
        <p:spPr/>
        <p:txBody>
          <a:bodyPr/>
          <a:lstStyle/>
          <a:p>
            <a:fld id="{6D22F896-40B5-4ADD-8801-0D06FADFA095}" type="slidenum">
              <a:rPr lang="en-US" smtClean="0"/>
              <a:t>15</a:t>
            </a:fld>
            <a:endParaRPr lang="en-US" dirty="0"/>
          </a:p>
        </p:txBody>
      </p:sp>
      <p:pic>
        <p:nvPicPr>
          <p:cNvPr id="11" name="Picture 10">
            <a:extLst>
              <a:ext uri="{FF2B5EF4-FFF2-40B4-BE49-F238E27FC236}">
                <a16:creationId xmlns:a16="http://schemas.microsoft.com/office/drawing/2014/main" id="{9AC3EED0-079E-7E48-9AE4-22755E29E978}"/>
              </a:ext>
            </a:extLst>
          </p:cNvPr>
          <p:cNvPicPr>
            <a:picLocks noChangeAspect="1"/>
          </p:cNvPicPr>
          <p:nvPr/>
        </p:nvPicPr>
        <p:blipFill>
          <a:blip r:embed="rId2"/>
          <a:stretch>
            <a:fillRect/>
          </a:stretch>
        </p:blipFill>
        <p:spPr>
          <a:xfrm>
            <a:off x="947057" y="762000"/>
            <a:ext cx="6317942" cy="5334000"/>
          </a:xfrm>
          <a:prstGeom prst="rect">
            <a:avLst/>
          </a:prstGeom>
        </p:spPr>
      </p:pic>
      <p:sp>
        <p:nvSpPr>
          <p:cNvPr id="14" name="TextBox 13">
            <a:extLst>
              <a:ext uri="{FF2B5EF4-FFF2-40B4-BE49-F238E27FC236}">
                <a16:creationId xmlns:a16="http://schemas.microsoft.com/office/drawing/2014/main" id="{978889E7-A15B-2548-9C54-53639AF95DEB}"/>
              </a:ext>
            </a:extLst>
          </p:cNvPr>
          <p:cNvSpPr txBox="1"/>
          <p:nvPr/>
        </p:nvSpPr>
        <p:spPr>
          <a:xfrm>
            <a:off x="10345057" y="6345793"/>
            <a:ext cx="1685461" cy="369332"/>
          </a:xfrm>
          <a:prstGeom prst="rect">
            <a:avLst/>
          </a:prstGeom>
          <a:noFill/>
        </p:spPr>
        <p:txBody>
          <a:bodyPr wrap="none" rtlCol="0">
            <a:spAutoFit/>
          </a:bodyPr>
          <a:lstStyle/>
          <a:p>
            <a:r>
              <a:rPr lang="en-US" dirty="0"/>
              <a:t>Zhao et al. 2018</a:t>
            </a:r>
          </a:p>
        </p:txBody>
      </p:sp>
      <p:pic>
        <p:nvPicPr>
          <p:cNvPr id="16" name="Picture 15">
            <a:extLst>
              <a:ext uri="{FF2B5EF4-FFF2-40B4-BE49-F238E27FC236}">
                <a16:creationId xmlns:a16="http://schemas.microsoft.com/office/drawing/2014/main" id="{8288664C-6E42-6F42-B2FA-9BEBF077A259}"/>
              </a:ext>
            </a:extLst>
          </p:cNvPr>
          <p:cNvPicPr>
            <a:picLocks noChangeAspect="1"/>
          </p:cNvPicPr>
          <p:nvPr/>
        </p:nvPicPr>
        <p:blipFill>
          <a:blip r:embed="rId3"/>
          <a:stretch>
            <a:fillRect/>
          </a:stretch>
        </p:blipFill>
        <p:spPr>
          <a:xfrm>
            <a:off x="7394330" y="762000"/>
            <a:ext cx="3512234" cy="5334000"/>
          </a:xfrm>
          <a:prstGeom prst="rect">
            <a:avLst/>
          </a:prstGeom>
        </p:spPr>
      </p:pic>
    </p:spTree>
    <p:extLst>
      <p:ext uri="{BB962C8B-B14F-4D97-AF65-F5344CB8AC3E}">
        <p14:creationId xmlns:p14="http://schemas.microsoft.com/office/powerpoint/2010/main" val="1213639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Interpolation</a:t>
            </a:r>
          </a:p>
        </p:txBody>
      </p:sp>
      <p:pic>
        <p:nvPicPr>
          <p:cNvPr id="5" name="Picture 4">
            <a:extLst>
              <a:ext uri="{FF2B5EF4-FFF2-40B4-BE49-F238E27FC236}">
                <a16:creationId xmlns:a16="http://schemas.microsoft.com/office/drawing/2014/main" id="{D8CE9E6B-8C4F-1E47-9973-F0154565FC53}"/>
              </a:ext>
            </a:extLst>
          </p:cNvPr>
          <p:cNvPicPr>
            <a:picLocks noChangeAspect="1"/>
          </p:cNvPicPr>
          <p:nvPr/>
        </p:nvPicPr>
        <p:blipFill>
          <a:blip r:embed="rId2"/>
          <a:stretch>
            <a:fillRect/>
          </a:stretch>
        </p:blipFill>
        <p:spPr>
          <a:xfrm>
            <a:off x="3848236" y="0"/>
            <a:ext cx="5339587" cy="6858000"/>
          </a:xfrm>
          <a:prstGeom prst="rect">
            <a:avLst/>
          </a:prstGeom>
        </p:spPr>
      </p:pic>
      <p:pic>
        <p:nvPicPr>
          <p:cNvPr id="6" name="Picture 5">
            <a:extLst>
              <a:ext uri="{FF2B5EF4-FFF2-40B4-BE49-F238E27FC236}">
                <a16:creationId xmlns:a16="http://schemas.microsoft.com/office/drawing/2014/main" id="{57929B3C-4A76-094F-8421-E097406DB9F3}"/>
              </a:ext>
            </a:extLst>
          </p:cNvPr>
          <p:cNvPicPr>
            <a:picLocks noChangeAspect="1"/>
          </p:cNvPicPr>
          <p:nvPr/>
        </p:nvPicPr>
        <p:blipFill>
          <a:blip r:embed="rId3"/>
          <a:stretch>
            <a:fillRect/>
          </a:stretch>
        </p:blipFill>
        <p:spPr>
          <a:xfrm>
            <a:off x="9328869" y="57235"/>
            <a:ext cx="914400" cy="6858000"/>
          </a:xfrm>
          <a:prstGeom prst="rect">
            <a:avLst/>
          </a:prstGeom>
        </p:spPr>
      </p:pic>
      <p:pic>
        <p:nvPicPr>
          <p:cNvPr id="7" name="Picture 6">
            <a:extLst>
              <a:ext uri="{FF2B5EF4-FFF2-40B4-BE49-F238E27FC236}">
                <a16:creationId xmlns:a16="http://schemas.microsoft.com/office/drawing/2014/main" id="{B7484E8F-4299-364D-8545-F63D86A69A6B}"/>
              </a:ext>
            </a:extLst>
          </p:cNvPr>
          <p:cNvPicPr>
            <a:picLocks noChangeAspect="1"/>
          </p:cNvPicPr>
          <p:nvPr/>
        </p:nvPicPr>
        <p:blipFill>
          <a:blip r:embed="rId4"/>
          <a:stretch>
            <a:fillRect/>
          </a:stretch>
        </p:blipFill>
        <p:spPr>
          <a:xfrm>
            <a:off x="10380623" y="116570"/>
            <a:ext cx="1308159" cy="1325563"/>
          </a:xfrm>
          <a:prstGeom prst="rect">
            <a:avLst/>
          </a:prstGeom>
        </p:spPr>
      </p:pic>
      <p:sp>
        <p:nvSpPr>
          <p:cNvPr id="8" name="TextBox 7">
            <a:extLst>
              <a:ext uri="{FF2B5EF4-FFF2-40B4-BE49-F238E27FC236}">
                <a16:creationId xmlns:a16="http://schemas.microsoft.com/office/drawing/2014/main" id="{1E405AFB-84A9-F444-921B-204ABBD44887}"/>
              </a:ext>
            </a:extLst>
          </p:cNvPr>
          <p:cNvSpPr txBox="1"/>
          <p:nvPr/>
        </p:nvSpPr>
        <p:spPr>
          <a:xfrm>
            <a:off x="4160" y="2967335"/>
            <a:ext cx="3889142" cy="923330"/>
          </a:xfrm>
          <a:prstGeom prst="rect">
            <a:avLst/>
          </a:prstGeom>
          <a:noFill/>
        </p:spPr>
        <p:txBody>
          <a:bodyPr wrap="none" rtlCol="0">
            <a:spAutoFit/>
          </a:bodyPr>
          <a:lstStyle/>
          <a:p>
            <a:r>
              <a:rPr lang="en-US" dirty="0"/>
              <a:t>Learns some compact manifold of faces</a:t>
            </a:r>
          </a:p>
          <a:p>
            <a:endParaRPr lang="en-US" dirty="0"/>
          </a:p>
          <a:p>
            <a:r>
              <a:rPr lang="en-US" dirty="0"/>
              <a:t>rather than a simple lookup table.</a:t>
            </a:r>
          </a:p>
        </p:txBody>
      </p:sp>
      <p:sp>
        <p:nvSpPr>
          <p:cNvPr id="9" name="TextBox 8">
            <a:extLst>
              <a:ext uri="{FF2B5EF4-FFF2-40B4-BE49-F238E27FC236}">
                <a16:creationId xmlns:a16="http://schemas.microsoft.com/office/drawing/2014/main" id="{E2F79167-4CBF-D543-B712-6C4D2E587EF3}"/>
              </a:ext>
            </a:extLst>
          </p:cNvPr>
          <p:cNvSpPr txBox="1"/>
          <p:nvPr/>
        </p:nvSpPr>
        <p:spPr>
          <a:xfrm>
            <a:off x="11754726" y="594685"/>
            <a:ext cx="506870" cy="369332"/>
          </a:xfrm>
          <a:prstGeom prst="rect">
            <a:avLst/>
          </a:prstGeom>
          <a:noFill/>
        </p:spPr>
        <p:txBody>
          <a:bodyPr wrap="none" rtlCol="0">
            <a:spAutoFit/>
          </a:bodyPr>
          <a:lstStyle/>
          <a:p>
            <a:r>
              <a:rPr lang="en-US" dirty="0"/>
              <a:t>???</a:t>
            </a:r>
          </a:p>
        </p:txBody>
      </p:sp>
      <p:sp>
        <p:nvSpPr>
          <p:cNvPr id="3" name="Date Placeholder 2">
            <a:extLst>
              <a:ext uri="{FF2B5EF4-FFF2-40B4-BE49-F238E27FC236}">
                <a16:creationId xmlns:a16="http://schemas.microsoft.com/office/drawing/2014/main" id="{4A1ADB6A-3DC8-4144-BA5C-062927D1B2E1}"/>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AC93CC19-F495-7B49-A695-975D35F91D26}"/>
              </a:ext>
            </a:extLst>
          </p:cNvPr>
          <p:cNvSpPr>
            <a:spLocks noGrp="1"/>
          </p:cNvSpPr>
          <p:nvPr>
            <p:ph type="sldNum" sz="quarter" idx="12"/>
          </p:nvPr>
        </p:nvSpPr>
        <p:spPr/>
        <p:txBody>
          <a:bodyPr/>
          <a:lstStyle/>
          <a:p>
            <a:fld id="{6D22F896-40B5-4ADD-8801-0D06FADFA095}" type="slidenum">
              <a:rPr lang="en-US" smtClean="0"/>
              <a:t>16</a:t>
            </a:fld>
            <a:endParaRPr lang="en-US" dirty="0"/>
          </a:p>
        </p:txBody>
      </p:sp>
    </p:spTree>
    <p:extLst>
      <p:ext uri="{BB962C8B-B14F-4D97-AF65-F5344CB8AC3E}">
        <p14:creationId xmlns:p14="http://schemas.microsoft.com/office/powerpoint/2010/main" val="3382404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a:xfrm>
            <a:off x="838200" y="184549"/>
            <a:ext cx="10515600" cy="1325563"/>
          </a:xfrm>
        </p:spPr>
        <p:txBody>
          <a:bodyPr/>
          <a:lstStyle/>
          <a:p>
            <a:r>
              <a:rPr lang="en-US" dirty="0"/>
              <a:t>Context – Approximate &amp; Variational Inference</a:t>
            </a:r>
          </a:p>
        </p:txBody>
      </p:sp>
      <p:sp>
        <p:nvSpPr>
          <p:cNvPr id="4" name="TextBox 3">
            <a:extLst>
              <a:ext uri="{FF2B5EF4-FFF2-40B4-BE49-F238E27FC236}">
                <a16:creationId xmlns:a16="http://schemas.microsoft.com/office/drawing/2014/main" id="{6863DFD7-B2FA-F241-BFBF-F15E7278E312}"/>
              </a:ext>
            </a:extLst>
          </p:cNvPr>
          <p:cNvSpPr txBox="1"/>
          <p:nvPr/>
        </p:nvSpPr>
        <p:spPr>
          <a:xfrm>
            <a:off x="1555001" y="1694661"/>
            <a:ext cx="8534400" cy="646331"/>
          </a:xfrm>
          <a:prstGeom prst="rect">
            <a:avLst/>
          </a:prstGeom>
          <a:noFill/>
        </p:spPr>
        <p:txBody>
          <a:bodyPr wrap="square" rtlCol="0">
            <a:spAutoFit/>
          </a:bodyPr>
          <a:lstStyle/>
          <a:p>
            <a:endParaRPr lang="en-US" dirty="0"/>
          </a:p>
          <a:p>
            <a:r>
              <a:rPr lang="en-US" dirty="0"/>
              <a:t>We can do unsupervised learning using generative models</a:t>
            </a:r>
          </a:p>
        </p:txBody>
      </p:sp>
      <p:sp>
        <p:nvSpPr>
          <p:cNvPr id="11" name="TextBox 10">
            <a:extLst>
              <a:ext uri="{FF2B5EF4-FFF2-40B4-BE49-F238E27FC236}">
                <a16:creationId xmlns:a16="http://schemas.microsoft.com/office/drawing/2014/main" id="{E1025602-83A4-3546-9529-1521339C8287}"/>
              </a:ext>
            </a:extLst>
          </p:cNvPr>
          <p:cNvSpPr txBox="1"/>
          <p:nvPr/>
        </p:nvSpPr>
        <p:spPr>
          <a:xfrm>
            <a:off x="2072174" y="2314906"/>
            <a:ext cx="9405593" cy="3416320"/>
          </a:xfrm>
          <a:prstGeom prst="rect">
            <a:avLst/>
          </a:prstGeom>
          <a:noFill/>
        </p:spPr>
        <p:txBody>
          <a:bodyPr wrap="square" rtlCol="0">
            <a:spAutoFit/>
          </a:bodyPr>
          <a:lstStyle/>
          <a:p>
            <a:pPr marL="285750" indent="-285750">
              <a:buFont typeface="Arial" panose="020B0604020202020204" pitchFamily="34" charset="0"/>
              <a:buChar char="•"/>
            </a:pPr>
            <a:r>
              <a:rPr lang="en-US" dirty="0"/>
              <a:t>Intractable </a:t>
            </a:r>
          </a:p>
          <a:p>
            <a:pPr marL="742950" lvl="1" indent="-285750">
              <a:buFont typeface="Arial" panose="020B0604020202020204" pitchFamily="34" charset="0"/>
              <a:buChar char="•"/>
            </a:pPr>
            <a:r>
              <a:rPr lang="en-US" dirty="0"/>
              <a:t>Latent space too high dimensional</a:t>
            </a:r>
          </a:p>
          <a:p>
            <a:pPr marL="742950" lvl="1" indent="-285750">
              <a:buFont typeface="Arial" panose="020B0604020202020204" pitchFamily="34" charset="0"/>
              <a:buChar char="•"/>
            </a:pPr>
            <a:r>
              <a:rPr lang="en-US" dirty="0"/>
              <a:t>Latent space too complex and no analytical form</a:t>
            </a:r>
          </a:p>
          <a:p>
            <a:pPr marL="285750" indent="-285750">
              <a:buFont typeface="Arial" panose="020B0604020202020204" pitchFamily="34" charset="0"/>
              <a:buChar char="•"/>
            </a:pPr>
            <a:r>
              <a:rPr lang="en-US" dirty="0"/>
              <a:t>Density approximation schemes:</a:t>
            </a:r>
          </a:p>
          <a:p>
            <a:pPr marL="742950" lvl="1" indent="-285750">
              <a:buFont typeface="Arial" panose="020B0604020202020204" pitchFamily="34" charset="0"/>
              <a:buChar char="•"/>
            </a:pPr>
            <a:r>
              <a:rPr lang="en-US" dirty="0"/>
              <a:t>Deterministic</a:t>
            </a:r>
          </a:p>
          <a:p>
            <a:pPr marL="1200150" lvl="2" indent="-285750">
              <a:buFont typeface="Arial" panose="020B0604020202020204" pitchFamily="34" charset="0"/>
              <a:buChar char="•"/>
            </a:pPr>
            <a:r>
              <a:rPr lang="en-US" dirty="0"/>
              <a:t>Tractable analytical approximations to posterior (e.g. GMM, mean-field)</a:t>
            </a:r>
          </a:p>
          <a:p>
            <a:pPr marL="742950" lvl="1" indent="-285750">
              <a:buFont typeface="Arial" panose="020B0604020202020204" pitchFamily="34" charset="0"/>
              <a:buChar char="•"/>
            </a:pPr>
            <a:r>
              <a:rPr lang="en-US" dirty="0"/>
              <a:t>Stochastic</a:t>
            </a:r>
          </a:p>
          <a:p>
            <a:pPr marL="1200150" lvl="2" indent="-285750">
              <a:buFont typeface="Arial" panose="020B0604020202020204" pitchFamily="34" charset="0"/>
              <a:buChar char="•"/>
            </a:pPr>
            <a:r>
              <a:rPr lang="en-US" dirty="0"/>
              <a:t>Sampling methods (e.g. MCMC, Gibbs, HMC)</a:t>
            </a:r>
          </a:p>
          <a:p>
            <a:pPr marL="1200150" lvl="2" indent="-285750">
              <a:buFont typeface="Arial" panose="020B0604020202020204" pitchFamily="34" charset="0"/>
              <a:buChar char="•"/>
            </a:pPr>
            <a:r>
              <a:rPr lang="en-US" dirty="0"/>
              <a:t>Black-box and </a:t>
            </a:r>
            <a:r>
              <a:rPr lang="en-US" dirty="0" err="1"/>
              <a:t>amortised</a:t>
            </a:r>
            <a:r>
              <a:rPr lang="en-US" dirty="0"/>
              <a:t> inference methods e.g. VAE</a:t>
            </a:r>
          </a:p>
          <a:p>
            <a:pPr marL="285750" indent="-285750">
              <a:buFont typeface="Arial" panose="020B0604020202020204" pitchFamily="34" charset="0"/>
              <a:buChar char="•"/>
            </a:pPr>
            <a:r>
              <a:rPr lang="en-US" dirty="0"/>
              <a:t>VAEs allow us to leverage the power of deep learning for VI via the reparameterization trick and achieve efficient training, fast sampling, compression, representation learning, and generalization.</a:t>
            </a:r>
          </a:p>
        </p:txBody>
      </p:sp>
      <p:sp>
        <p:nvSpPr>
          <p:cNvPr id="12" name="TextBox 11">
            <a:extLst>
              <a:ext uri="{FF2B5EF4-FFF2-40B4-BE49-F238E27FC236}">
                <a16:creationId xmlns:a16="http://schemas.microsoft.com/office/drawing/2014/main" id="{55F46E7C-A862-7A43-A6EC-76F512F90989}"/>
              </a:ext>
            </a:extLst>
          </p:cNvPr>
          <p:cNvSpPr txBox="1"/>
          <p:nvPr/>
        </p:nvSpPr>
        <p:spPr>
          <a:xfrm>
            <a:off x="1957137" y="6240379"/>
            <a:ext cx="7730129" cy="369332"/>
          </a:xfrm>
          <a:prstGeom prst="rect">
            <a:avLst/>
          </a:prstGeom>
          <a:noFill/>
        </p:spPr>
        <p:txBody>
          <a:bodyPr wrap="none" rtlCol="0">
            <a:spAutoFit/>
          </a:bodyPr>
          <a:lstStyle/>
          <a:p>
            <a:r>
              <a:rPr lang="en-US" dirty="0"/>
              <a:t>See ‘Advances in Variational Inference’ Zhang, </a:t>
            </a:r>
            <a:r>
              <a:rPr lang="en-US" dirty="0" err="1"/>
              <a:t>Butepage</a:t>
            </a:r>
            <a:r>
              <a:rPr lang="en-US" dirty="0"/>
              <a:t>, </a:t>
            </a:r>
            <a:r>
              <a:rPr lang="en-US" dirty="0" err="1"/>
              <a:t>Kjellstrom</a:t>
            </a:r>
            <a:r>
              <a:rPr lang="en-US" dirty="0"/>
              <a:t>, </a:t>
            </a:r>
            <a:r>
              <a:rPr lang="en-US" dirty="0" err="1"/>
              <a:t>Mandt</a:t>
            </a:r>
            <a:r>
              <a:rPr lang="en-US" dirty="0"/>
              <a:t> 2018</a:t>
            </a:r>
          </a:p>
        </p:txBody>
      </p:sp>
      <p:sp>
        <p:nvSpPr>
          <p:cNvPr id="3" name="Date Placeholder 2">
            <a:extLst>
              <a:ext uri="{FF2B5EF4-FFF2-40B4-BE49-F238E27FC236}">
                <a16:creationId xmlns:a16="http://schemas.microsoft.com/office/drawing/2014/main" id="{9520E968-075B-C84D-A3CC-48E16BD1D4AD}"/>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57A7A62B-2F7D-E94C-8896-E69E60007D43}"/>
              </a:ext>
            </a:extLst>
          </p:cNvPr>
          <p:cNvSpPr>
            <a:spLocks noGrp="1"/>
          </p:cNvSpPr>
          <p:nvPr>
            <p:ph type="sldNum" sz="quarter" idx="12"/>
          </p:nvPr>
        </p:nvSpPr>
        <p:spPr/>
        <p:txBody>
          <a:bodyPr/>
          <a:lstStyle/>
          <a:p>
            <a:fld id="{6D22F896-40B5-4ADD-8801-0D06FADFA095}" type="slidenum">
              <a:rPr lang="en-US" smtClean="0"/>
              <a:t>17</a:t>
            </a:fld>
            <a:endParaRPr lang="en-US" dirty="0"/>
          </a:p>
        </p:txBody>
      </p:sp>
    </p:spTree>
    <p:extLst>
      <p:ext uri="{BB962C8B-B14F-4D97-AF65-F5344CB8AC3E}">
        <p14:creationId xmlns:p14="http://schemas.microsoft.com/office/powerpoint/2010/main" val="3175057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Context – Approximate &amp; Variational Inference</a:t>
            </a:r>
          </a:p>
        </p:txBody>
      </p:sp>
      <p:sp>
        <p:nvSpPr>
          <p:cNvPr id="12" name="TextBox 11">
            <a:extLst>
              <a:ext uri="{FF2B5EF4-FFF2-40B4-BE49-F238E27FC236}">
                <a16:creationId xmlns:a16="http://schemas.microsoft.com/office/drawing/2014/main" id="{55F46E7C-A862-7A43-A6EC-76F512F90989}"/>
              </a:ext>
            </a:extLst>
          </p:cNvPr>
          <p:cNvSpPr txBox="1"/>
          <p:nvPr/>
        </p:nvSpPr>
        <p:spPr>
          <a:xfrm>
            <a:off x="1957137" y="6240379"/>
            <a:ext cx="7730129" cy="369332"/>
          </a:xfrm>
          <a:prstGeom prst="rect">
            <a:avLst/>
          </a:prstGeom>
          <a:noFill/>
        </p:spPr>
        <p:txBody>
          <a:bodyPr wrap="none" rtlCol="0">
            <a:spAutoFit/>
          </a:bodyPr>
          <a:lstStyle/>
          <a:p>
            <a:r>
              <a:rPr lang="en-US" dirty="0"/>
              <a:t>See ‘Advances in Variational Inference’ Zhang, </a:t>
            </a:r>
            <a:r>
              <a:rPr lang="en-US" dirty="0" err="1"/>
              <a:t>Butepage</a:t>
            </a:r>
            <a:r>
              <a:rPr lang="en-US" dirty="0"/>
              <a:t>, </a:t>
            </a:r>
            <a:r>
              <a:rPr lang="en-US" dirty="0" err="1"/>
              <a:t>Kjellstrom</a:t>
            </a:r>
            <a:r>
              <a:rPr lang="en-US" dirty="0"/>
              <a:t>, </a:t>
            </a:r>
            <a:r>
              <a:rPr lang="en-US" dirty="0" err="1"/>
              <a:t>Mandt</a:t>
            </a:r>
            <a:r>
              <a:rPr lang="en-US" dirty="0"/>
              <a:t> 2018</a:t>
            </a:r>
          </a:p>
        </p:txBody>
      </p:sp>
      <p:sp>
        <p:nvSpPr>
          <p:cNvPr id="3" name="TextBox 2">
            <a:extLst>
              <a:ext uri="{FF2B5EF4-FFF2-40B4-BE49-F238E27FC236}">
                <a16:creationId xmlns:a16="http://schemas.microsoft.com/office/drawing/2014/main" id="{10777134-495A-3C4F-8868-811D9DD52129}"/>
              </a:ext>
            </a:extLst>
          </p:cNvPr>
          <p:cNvSpPr txBox="1"/>
          <p:nvPr/>
        </p:nvSpPr>
        <p:spPr>
          <a:xfrm>
            <a:off x="4106714" y="2846484"/>
            <a:ext cx="2085379" cy="2031325"/>
          </a:xfrm>
          <a:prstGeom prst="rect">
            <a:avLst/>
          </a:prstGeom>
          <a:noFill/>
        </p:spPr>
        <p:txBody>
          <a:bodyPr wrap="none" rtlCol="0">
            <a:spAutoFit/>
          </a:bodyPr>
          <a:lstStyle/>
          <a:p>
            <a:r>
              <a:rPr lang="en-US" b="1" dirty="0"/>
              <a:t>GANS</a:t>
            </a:r>
          </a:p>
          <a:p>
            <a:endParaRPr lang="en-US" b="1" dirty="0"/>
          </a:p>
          <a:p>
            <a:r>
              <a:rPr lang="en-US" b="1" dirty="0" err="1"/>
              <a:t>AutoRegressive</a:t>
            </a:r>
            <a:endParaRPr lang="en-US" b="1" dirty="0"/>
          </a:p>
          <a:p>
            <a:endParaRPr lang="en-US" b="1" dirty="0"/>
          </a:p>
          <a:p>
            <a:r>
              <a:rPr lang="en-US" b="1" dirty="0"/>
              <a:t>Flow Based Models </a:t>
            </a:r>
          </a:p>
          <a:p>
            <a:br>
              <a:rPr lang="en-US" b="1" dirty="0"/>
            </a:br>
            <a:r>
              <a:rPr lang="en-US" b="1" dirty="0"/>
              <a:t>DLVMs</a:t>
            </a:r>
          </a:p>
        </p:txBody>
      </p:sp>
      <p:sp>
        <p:nvSpPr>
          <p:cNvPr id="5" name="TextBox 4">
            <a:extLst>
              <a:ext uri="{FF2B5EF4-FFF2-40B4-BE49-F238E27FC236}">
                <a16:creationId xmlns:a16="http://schemas.microsoft.com/office/drawing/2014/main" id="{572A123C-2DA0-7E4A-B967-8E3F74B48ECF}"/>
              </a:ext>
            </a:extLst>
          </p:cNvPr>
          <p:cNvSpPr txBox="1"/>
          <p:nvPr/>
        </p:nvSpPr>
        <p:spPr>
          <a:xfrm>
            <a:off x="1957137" y="2254715"/>
            <a:ext cx="4772332" cy="369332"/>
          </a:xfrm>
          <a:prstGeom prst="rect">
            <a:avLst/>
          </a:prstGeom>
          <a:noFill/>
        </p:spPr>
        <p:txBody>
          <a:bodyPr wrap="none" rtlCol="0">
            <a:spAutoFit/>
          </a:bodyPr>
          <a:lstStyle/>
          <a:p>
            <a:r>
              <a:rPr lang="en-US" dirty="0"/>
              <a:t>Unsupervised, black-box, generative approaches:</a:t>
            </a:r>
          </a:p>
        </p:txBody>
      </p:sp>
      <p:sp>
        <p:nvSpPr>
          <p:cNvPr id="4" name="Date Placeholder 3">
            <a:extLst>
              <a:ext uri="{FF2B5EF4-FFF2-40B4-BE49-F238E27FC236}">
                <a16:creationId xmlns:a16="http://schemas.microsoft.com/office/drawing/2014/main" id="{7E536AF2-C023-F64C-8DD8-0ADB7C6847BB}"/>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B5C31D42-2848-E94B-9F96-41CBD09E9D2F}"/>
              </a:ext>
            </a:extLst>
          </p:cNvPr>
          <p:cNvSpPr>
            <a:spLocks noGrp="1"/>
          </p:cNvSpPr>
          <p:nvPr>
            <p:ph type="sldNum" sz="quarter" idx="12"/>
          </p:nvPr>
        </p:nvSpPr>
        <p:spPr/>
        <p:txBody>
          <a:bodyPr/>
          <a:lstStyle/>
          <a:p>
            <a:fld id="{6D22F896-40B5-4ADD-8801-0D06FADFA095}" type="slidenum">
              <a:rPr lang="en-US" smtClean="0"/>
              <a:t>18</a:t>
            </a:fld>
            <a:endParaRPr lang="en-US" dirty="0"/>
          </a:p>
        </p:txBody>
      </p:sp>
    </p:spTree>
    <p:extLst>
      <p:ext uri="{BB962C8B-B14F-4D97-AF65-F5344CB8AC3E}">
        <p14:creationId xmlns:p14="http://schemas.microsoft.com/office/powerpoint/2010/main" val="890785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Density Estimation Model types</a:t>
            </a:r>
          </a:p>
        </p:txBody>
      </p:sp>
      <p:sp>
        <p:nvSpPr>
          <p:cNvPr id="5" name="TextBox 4">
            <a:extLst>
              <a:ext uri="{FF2B5EF4-FFF2-40B4-BE49-F238E27FC236}">
                <a16:creationId xmlns:a16="http://schemas.microsoft.com/office/drawing/2014/main" id="{9B3384FC-78E2-2C42-8CF2-15D945DBDB3E}"/>
              </a:ext>
            </a:extLst>
          </p:cNvPr>
          <p:cNvSpPr txBox="1"/>
          <p:nvPr/>
        </p:nvSpPr>
        <p:spPr>
          <a:xfrm>
            <a:off x="2002301" y="1981718"/>
            <a:ext cx="8187397" cy="1200329"/>
          </a:xfrm>
          <a:prstGeom prst="rect">
            <a:avLst/>
          </a:prstGeom>
          <a:noFill/>
        </p:spPr>
        <p:txBody>
          <a:bodyPr wrap="square" rtlCol="0">
            <a:spAutoFit/>
          </a:bodyPr>
          <a:lstStyle/>
          <a:p>
            <a:r>
              <a:rPr lang="en-US" i="1" dirty="0"/>
              <a:t>“Generative models are providing the means to learn from a plethora of unlabeled data in order to model a complex data distribution… These models are evaluated by their ability to generate data that is similar to the input data distribution…” </a:t>
            </a:r>
            <a:r>
              <a:rPr lang="en-US" dirty="0" err="1"/>
              <a:t>Maaloe</a:t>
            </a:r>
            <a:r>
              <a:rPr lang="en-US" dirty="0"/>
              <a:t>, </a:t>
            </a:r>
            <a:r>
              <a:rPr lang="en-US" dirty="0" err="1"/>
              <a:t>Fraccaro</a:t>
            </a:r>
            <a:r>
              <a:rPr lang="en-US" dirty="0"/>
              <a:t>, </a:t>
            </a:r>
            <a:r>
              <a:rPr lang="en-US" dirty="0" err="1"/>
              <a:t>Lievin</a:t>
            </a:r>
            <a:r>
              <a:rPr lang="en-US" dirty="0"/>
              <a:t>, </a:t>
            </a:r>
            <a:r>
              <a:rPr lang="en-US" dirty="0" err="1"/>
              <a:t>Winther</a:t>
            </a:r>
            <a:r>
              <a:rPr lang="en-US" dirty="0"/>
              <a:t> 2019</a:t>
            </a:r>
          </a:p>
        </p:txBody>
      </p:sp>
      <p:sp>
        <p:nvSpPr>
          <p:cNvPr id="8" name="TextBox 7">
            <a:extLst>
              <a:ext uri="{FF2B5EF4-FFF2-40B4-BE49-F238E27FC236}">
                <a16:creationId xmlns:a16="http://schemas.microsoft.com/office/drawing/2014/main" id="{098E2F35-DD6B-E846-852C-BB83B67E235B}"/>
              </a:ext>
            </a:extLst>
          </p:cNvPr>
          <p:cNvSpPr txBox="1"/>
          <p:nvPr/>
        </p:nvSpPr>
        <p:spPr>
          <a:xfrm>
            <a:off x="1211880" y="3317459"/>
            <a:ext cx="5399935" cy="2031325"/>
          </a:xfrm>
          <a:prstGeom prst="rect">
            <a:avLst/>
          </a:prstGeom>
          <a:noFill/>
        </p:spPr>
        <p:txBody>
          <a:bodyPr wrap="square" rtlCol="0">
            <a:spAutoFit/>
          </a:bodyPr>
          <a:lstStyle/>
          <a:p>
            <a:pPr marL="285750" indent="-285750">
              <a:buFont typeface="Arial" panose="020B0604020202020204" pitchFamily="34" charset="0"/>
              <a:buChar char="•"/>
            </a:pPr>
            <a:r>
              <a:rPr lang="en-US" dirty="0"/>
              <a:t>UNSUPERVISED </a:t>
            </a:r>
          </a:p>
          <a:p>
            <a:pPr marL="742950" lvl="1" indent="-285750">
              <a:buFont typeface="Arial" panose="020B0604020202020204" pitchFamily="34" charset="0"/>
              <a:buChar char="•"/>
            </a:pPr>
            <a:r>
              <a:rPr lang="en-US" dirty="0"/>
              <a:t>Explicit/prescribed Density Models</a:t>
            </a:r>
          </a:p>
          <a:p>
            <a:pPr marL="1200150" lvl="2" indent="-285750">
              <a:buFont typeface="Arial" panose="020B0604020202020204" pitchFamily="34" charset="0"/>
              <a:buChar char="•"/>
            </a:pPr>
            <a:r>
              <a:rPr lang="en-US" dirty="0"/>
              <a:t>AR (e.g. </a:t>
            </a:r>
            <a:r>
              <a:rPr lang="en-US" dirty="0" err="1"/>
              <a:t>PixelRNN</a:t>
            </a:r>
            <a:r>
              <a:rPr lang="en-US" dirty="0"/>
              <a:t>)</a:t>
            </a:r>
          </a:p>
          <a:p>
            <a:pPr marL="1200150" lvl="2" indent="-285750">
              <a:buFont typeface="Arial" panose="020B0604020202020204" pitchFamily="34" charset="0"/>
              <a:buChar char="•"/>
            </a:pPr>
            <a:r>
              <a:rPr lang="en-US" dirty="0"/>
              <a:t>Flow (e.g. Real NVP, Flow++, NICE, FFJORD)</a:t>
            </a:r>
          </a:p>
          <a:p>
            <a:pPr marL="1200150" lvl="2" indent="-285750">
              <a:buFont typeface="Arial" panose="020B0604020202020204" pitchFamily="34" charset="0"/>
              <a:buChar char="•"/>
            </a:pPr>
            <a:r>
              <a:rPr lang="en-US" dirty="0"/>
              <a:t>LVMs and Deep LVMs (e.g. VAE)</a:t>
            </a:r>
          </a:p>
          <a:p>
            <a:pPr marL="742950" lvl="1" indent="-285750">
              <a:buFont typeface="Arial" panose="020B0604020202020204" pitchFamily="34" charset="0"/>
              <a:buChar char="•"/>
            </a:pPr>
            <a:r>
              <a:rPr lang="en-US" dirty="0"/>
              <a:t>Implicit Density Models</a:t>
            </a:r>
          </a:p>
          <a:p>
            <a:pPr marL="1200150" lvl="2" indent="-285750">
              <a:buFont typeface="Arial" panose="020B0604020202020204" pitchFamily="34" charset="0"/>
              <a:buChar char="•"/>
            </a:pPr>
            <a:r>
              <a:rPr lang="en-US" dirty="0"/>
              <a:t>GAN</a:t>
            </a:r>
          </a:p>
        </p:txBody>
      </p:sp>
      <p:sp>
        <p:nvSpPr>
          <p:cNvPr id="13" name="TextBox 12">
            <a:extLst>
              <a:ext uri="{FF2B5EF4-FFF2-40B4-BE49-F238E27FC236}">
                <a16:creationId xmlns:a16="http://schemas.microsoft.com/office/drawing/2014/main" id="{9C1DC50E-7B9A-6248-BF90-3D22DE2266D2}"/>
              </a:ext>
            </a:extLst>
          </p:cNvPr>
          <p:cNvSpPr txBox="1"/>
          <p:nvPr/>
        </p:nvSpPr>
        <p:spPr>
          <a:xfrm>
            <a:off x="8020665" y="3675954"/>
            <a:ext cx="4171335" cy="2308324"/>
          </a:xfrm>
          <a:prstGeom prst="rect">
            <a:avLst/>
          </a:prstGeom>
          <a:noFill/>
        </p:spPr>
        <p:txBody>
          <a:bodyPr wrap="none" rtlCol="0">
            <a:spAutoFit/>
          </a:bodyPr>
          <a:lstStyle/>
          <a:p>
            <a:r>
              <a:rPr lang="en-US" dirty="0"/>
              <a:t>We can get a likelihood or at least a bound</a:t>
            </a:r>
          </a:p>
          <a:p>
            <a:endParaRPr lang="en-US" dirty="0"/>
          </a:p>
          <a:p>
            <a:endParaRPr lang="en-US" dirty="0"/>
          </a:p>
          <a:p>
            <a:endParaRPr lang="en-US" dirty="0"/>
          </a:p>
          <a:p>
            <a:r>
              <a:rPr lang="en-US" dirty="0"/>
              <a:t>We can’t easily get likelihood estimation</a:t>
            </a:r>
          </a:p>
          <a:p>
            <a:r>
              <a:rPr lang="en-US" dirty="0"/>
              <a:t>(e.g. need KDE/</a:t>
            </a:r>
            <a:r>
              <a:rPr lang="en-US" dirty="0" err="1"/>
              <a:t>Parzen</a:t>
            </a:r>
            <a:r>
              <a:rPr lang="en-US" dirty="0"/>
              <a:t>)</a:t>
            </a:r>
          </a:p>
          <a:p>
            <a:r>
              <a:rPr lang="en-US" dirty="0"/>
              <a:t>They learn a deterministic mapping </a:t>
            </a:r>
          </a:p>
          <a:p>
            <a:r>
              <a:rPr lang="en-US" dirty="0"/>
              <a:t>from noise to samples</a:t>
            </a:r>
          </a:p>
        </p:txBody>
      </p:sp>
      <p:cxnSp>
        <p:nvCxnSpPr>
          <p:cNvPr id="15" name="Straight Arrow Connector 14">
            <a:extLst>
              <a:ext uri="{FF2B5EF4-FFF2-40B4-BE49-F238E27FC236}">
                <a16:creationId xmlns:a16="http://schemas.microsoft.com/office/drawing/2014/main" id="{CDD7CEF0-F630-4641-975A-A4CF1D6FDBAF}"/>
              </a:ext>
            </a:extLst>
          </p:cNvPr>
          <p:cNvCxnSpPr>
            <a:cxnSpLocks/>
          </p:cNvCxnSpPr>
          <p:nvPr/>
        </p:nvCxnSpPr>
        <p:spPr>
          <a:xfrm flipH="1">
            <a:off x="6611815" y="3910606"/>
            <a:ext cx="1408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8754071-9FC2-0848-A05B-091A770D2D23}"/>
              </a:ext>
            </a:extLst>
          </p:cNvPr>
          <p:cNvCxnSpPr>
            <a:cxnSpLocks/>
          </p:cNvCxnSpPr>
          <p:nvPr/>
        </p:nvCxnSpPr>
        <p:spPr>
          <a:xfrm flipH="1">
            <a:off x="6611816" y="4984537"/>
            <a:ext cx="14088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E6EBD8-3A96-A140-B419-5EAAA5464192}"/>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sp>
        <p:nvSpPr>
          <p:cNvPr id="4" name="Date Placeholder 3">
            <a:extLst>
              <a:ext uri="{FF2B5EF4-FFF2-40B4-BE49-F238E27FC236}">
                <a16:creationId xmlns:a16="http://schemas.microsoft.com/office/drawing/2014/main" id="{29AF42F7-9F41-A344-9BFF-B59F6CDB60DF}"/>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A7CB3D37-FE97-954B-9CC1-842FC6A37D9E}"/>
              </a:ext>
            </a:extLst>
          </p:cNvPr>
          <p:cNvSpPr>
            <a:spLocks noGrp="1"/>
          </p:cNvSpPr>
          <p:nvPr>
            <p:ph type="sldNum" sz="quarter" idx="12"/>
          </p:nvPr>
        </p:nvSpPr>
        <p:spPr/>
        <p:txBody>
          <a:bodyPr/>
          <a:lstStyle/>
          <a:p>
            <a:fld id="{6D22F896-40B5-4ADD-8801-0D06FADFA095}" type="slidenum">
              <a:rPr lang="en-US" smtClean="0"/>
              <a:t>19</a:t>
            </a:fld>
            <a:endParaRPr lang="en-US" dirty="0"/>
          </a:p>
        </p:txBody>
      </p:sp>
    </p:spTree>
    <p:extLst>
      <p:ext uri="{BB962C8B-B14F-4D97-AF65-F5344CB8AC3E}">
        <p14:creationId xmlns:p14="http://schemas.microsoft.com/office/powerpoint/2010/main" val="1283456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7BEE1CE-5768-724D-95F2-10D0AA091CB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1AFFF8AE-3440-0F49-9E1E-109A10116327}"/>
              </a:ext>
            </a:extLst>
          </p:cNvPr>
          <p:cNvSpPr>
            <a:spLocks noGrp="1"/>
          </p:cNvSpPr>
          <p:nvPr>
            <p:ph type="sldNum" sz="quarter" idx="12"/>
          </p:nvPr>
        </p:nvSpPr>
        <p:spPr>
          <a:xfrm>
            <a:off x="-1796143" y="0"/>
            <a:ext cx="2743200" cy="365125"/>
          </a:xfrm>
        </p:spPr>
        <p:txBody>
          <a:bodyPr/>
          <a:lstStyle/>
          <a:p>
            <a:fld id="{6D22F896-40B5-4ADD-8801-0D06FADFA095}" type="slidenum">
              <a:rPr lang="en-US" smtClean="0"/>
              <a:t>2</a:t>
            </a:fld>
            <a:endParaRPr lang="en-US" dirty="0"/>
          </a:p>
        </p:txBody>
      </p:sp>
      <p:sp>
        <p:nvSpPr>
          <p:cNvPr id="10" name="Title 9">
            <a:extLst>
              <a:ext uri="{FF2B5EF4-FFF2-40B4-BE49-F238E27FC236}">
                <a16:creationId xmlns:a16="http://schemas.microsoft.com/office/drawing/2014/main" id="{D92BCD70-F77B-9749-85D6-C6DA47B6A980}"/>
              </a:ext>
            </a:extLst>
          </p:cNvPr>
          <p:cNvSpPr>
            <a:spLocks noGrp="1"/>
          </p:cNvSpPr>
          <p:nvPr>
            <p:ph type="title"/>
          </p:nvPr>
        </p:nvSpPr>
        <p:spPr/>
        <p:txBody>
          <a:bodyPr/>
          <a:lstStyle/>
          <a:p>
            <a:r>
              <a:rPr lang="en-US" dirty="0"/>
              <a:t>What is a VAE?</a:t>
            </a:r>
          </a:p>
        </p:txBody>
      </p:sp>
      <p:pic>
        <p:nvPicPr>
          <p:cNvPr id="20" name="Content Placeholder 6">
            <a:extLst>
              <a:ext uri="{FF2B5EF4-FFF2-40B4-BE49-F238E27FC236}">
                <a16:creationId xmlns:a16="http://schemas.microsoft.com/office/drawing/2014/main" id="{BB0306D4-EF0E-FB4E-BEBB-F7965D4B154F}"/>
              </a:ext>
            </a:extLst>
          </p:cNvPr>
          <p:cNvPicPr>
            <a:picLocks noGrp="1" noChangeAspect="1"/>
          </p:cNvPicPr>
          <p:nvPr>
            <p:ph idx="1"/>
          </p:nvPr>
        </p:nvPicPr>
        <p:blipFill>
          <a:blip r:embed="rId2"/>
          <a:stretch>
            <a:fillRect/>
          </a:stretch>
        </p:blipFill>
        <p:spPr>
          <a:xfrm>
            <a:off x="4461478" y="346165"/>
            <a:ext cx="2494153" cy="6165670"/>
          </a:xfrm>
        </p:spPr>
      </p:pic>
      <p:sp>
        <p:nvSpPr>
          <p:cNvPr id="21" name="TextBox 20">
            <a:extLst>
              <a:ext uri="{FF2B5EF4-FFF2-40B4-BE49-F238E27FC236}">
                <a16:creationId xmlns:a16="http://schemas.microsoft.com/office/drawing/2014/main" id="{7338717C-4CA5-634D-8E2F-2E814A5576FA}"/>
              </a:ext>
            </a:extLst>
          </p:cNvPr>
          <p:cNvSpPr txBox="1"/>
          <p:nvPr/>
        </p:nvSpPr>
        <p:spPr>
          <a:xfrm>
            <a:off x="3581400" y="2142177"/>
            <a:ext cx="1200072" cy="369332"/>
          </a:xfrm>
          <a:prstGeom prst="rect">
            <a:avLst/>
          </a:prstGeom>
          <a:noFill/>
        </p:spPr>
        <p:txBody>
          <a:bodyPr wrap="none" rtlCol="0">
            <a:spAutoFit/>
          </a:bodyPr>
          <a:lstStyle/>
          <a:p>
            <a:r>
              <a:rPr lang="en-US" dirty="0"/>
              <a:t>Inference</a:t>
            </a:r>
          </a:p>
        </p:txBody>
      </p:sp>
      <p:sp>
        <p:nvSpPr>
          <p:cNvPr id="22" name="TextBox 21">
            <a:extLst>
              <a:ext uri="{FF2B5EF4-FFF2-40B4-BE49-F238E27FC236}">
                <a16:creationId xmlns:a16="http://schemas.microsoft.com/office/drawing/2014/main" id="{C41D85DD-0AFB-AB4E-A480-3FE67F861F1D}"/>
              </a:ext>
            </a:extLst>
          </p:cNvPr>
          <p:cNvSpPr txBox="1"/>
          <p:nvPr/>
        </p:nvSpPr>
        <p:spPr>
          <a:xfrm>
            <a:off x="3620037" y="4189918"/>
            <a:ext cx="1382751" cy="369332"/>
          </a:xfrm>
          <a:prstGeom prst="rect">
            <a:avLst/>
          </a:prstGeom>
          <a:noFill/>
        </p:spPr>
        <p:txBody>
          <a:bodyPr wrap="none" rtlCol="0">
            <a:spAutoFit/>
          </a:bodyPr>
          <a:lstStyle/>
          <a:p>
            <a:r>
              <a:rPr lang="en-US" dirty="0"/>
              <a:t>Generation</a:t>
            </a:r>
          </a:p>
        </p:txBody>
      </p:sp>
      <p:sp>
        <p:nvSpPr>
          <p:cNvPr id="23" name="TextBox 22">
            <a:extLst>
              <a:ext uri="{FF2B5EF4-FFF2-40B4-BE49-F238E27FC236}">
                <a16:creationId xmlns:a16="http://schemas.microsoft.com/office/drawing/2014/main" id="{3C527B02-394D-4740-88B2-3D1A69C33DCE}"/>
              </a:ext>
            </a:extLst>
          </p:cNvPr>
          <p:cNvSpPr txBox="1"/>
          <p:nvPr/>
        </p:nvSpPr>
        <p:spPr>
          <a:xfrm>
            <a:off x="4781472" y="3303135"/>
            <a:ext cx="1189685" cy="369332"/>
          </a:xfrm>
          <a:prstGeom prst="rect">
            <a:avLst/>
          </a:prstGeom>
          <a:noFill/>
        </p:spPr>
        <p:txBody>
          <a:bodyPr wrap="none" rtlCol="0">
            <a:spAutoFit/>
          </a:bodyPr>
          <a:lstStyle/>
          <a:p>
            <a:r>
              <a:rPr lang="en-US" dirty="0"/>
              <a:t>Bottleneck</a:t>
            </a:r>
          </a:p>
        </p:txBody>
      </p:sp>
      <p:pic>
        <p:nvPicPr>
          <p:cNvPr id="25" name="Picture 24">
            <a:extLst>
              <a:ext uri="{FF2B5EF4-FFF2-40B4-BE49-F238E27FC236}">
                <a16:creationId xmlns:a16="http://schemas.microsoft.com/office/drawing/2014/main" id="{AB6317F3-F4C4-6842-994B-431199037B56}"/>
              </a:ext>
            </a:extLst>
          </p:cNvPr>
          <p:cNvPicPr>
            <a:picLocks noChangeAspect="1"/>
          </p:cNvPicPr>
          <p:nvPr/>
        </p:nvPicPr>
        <p:blipFill>
          <a:blip r:embed="rId3"/>
          <a:stretch>
            <a:fillRect/>
          </a:stretch>
        </p:blipFill>
        <p:spPr>
          <a:xfrm>
            <a:off x="6915053" y="4374584"/>
            <a:ext cx="2712769" cy="696858"/>
          </a:xfrm>
          <a:prstGeom prst="rect">
            <a:avLst/>
          </a:prstGeom>
        </p:spPr>
      </p:pic>
      <p:sp>
        <p:nvSpPr>
          <p:cNvPr id="28" name="Rectangle 27">
            <a:extLst>
              <a:ext uri="{FF2B5EF4-FFF2-40B4-BE49-F238E27FC236}">
                <a16:creationId xmlns:a16="http://schemas.microsoft.com/office/drawing/2014/main" id="{7DBFBA11-29CE-1B47-ABF9-B82A082AF734}"/>
              </a:ext>
            </a:extLst>
          </p:cNvPr>
          <p:cNvSpPr/>
          <p:nvPr/>
        </p:nvSpPr>
        <p:spPr>
          <a:xfrm>
            <a:off x="6716985" y="4156755"/>
            <a:ext cx="3203972" cy="1132516"/>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Picture 29">
            <a:extLst>
              <a:ext uri="{FF2B5EF4-FFF2-40B4-BE49-F238E27FC236}">
                <a16:creationId xmlns:a16="http://schemas.microsoft.com/office/drawing/2014/main" id="{82558D8D-5193-0B48-8137-C5DBA5B6C3C4}"/>
              </a:ext>
            </a:extLst>
          </p:cNvPr>
          <p:cNvPicPr>
            <a:picLocks noChangeAspect="1"/>
          </p:cNvPicPr>
          <p:nvPr/>
        </p:nvPicPr>
        <p:blipFill>
          <a:blip r:embed="rId4"/>
          <a:stretch>
            <a:fillRect/>
          </a:stretch>
        </p:blipFill>
        <p:spPr>
          <a:xfrm>
            <a:off x="4702975" y="4879741"/>
            <a:ext cx="299813" cy="471135"/>
          </a:xfrm>
          <a:prstGeom prst="rect">
            <a:avLst/>
          </a:prstGeom>
        </p:spPr>
      </p:pic>
      <p:pic>
        <p:nvPicPr>
          <p:cNvPr id="31" name="Picture 30">
            <a:extLst>
              <a:ext uri="{FF2B5EF4-FFF2-40B4-BE49-F238E27FC236}">
                <a16:creationId xmlns:a16="http://schemas.microsoft.com/office/drawing/2014/main" id="{3A28CAF4-FED2-5F41-84E9-110254895BAE}"/>
              </a:ext>
            </a:extLst>
          </p:cNvPr>
          <p:cNvPicPr>
            <a:picLocks noChangeAspect="1"/>
          </p:cNvPicPr>
          <p:nvPr/>
        </p:nvPicPr>
        <p:blipFill>
          <a:blip r:embed="rId5"/>
          <a:stretch>
            <a:fillRect/>
          </a:stretch>
        </p:blipFill>
        <p:spPr>
          <a:xfrm>
            <a:off x="5537112" y="1729595"/>
            <a:ext cx="342884" cy="557186"/>
          </a:xfrm>
          <a:prstGeom prst="rect">
            <a:avLst/>
          </a:prstGeom>
        </p:spPr>
      </p:pic>
      <p:sp>
        <p:nvSpPr>
          <p:cNvPr id="14" name="Rectangle 13">
            <a:extLst>
              <a:ext uri="{FF2B5EF4-FFF2-40B4-BE49-F238E27FC236}">
                <a16:creationId xmlns:a16="http://schemas.microsoft.com/office/drawing/2014/main" id="{2891CB9C-D73B-E440-9692-7E779B6B641A}"/>
              </a:ext>
            </a:extLst>
          </p:cNvPr>
          <p:cNvSpPr/>
          <p:nvPr/>
        </p:nvSpPr>
        <p:spPr>
          <a:xfrm>
            <a:off x="6096000" y="3065065"/>
            <a:ext cx="977645" cy="982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B7977168-D0F0-D34F-92C1-33F0CE6458A2}"/>
              </a:ext>
            </a:extLst>
          </p:cNvPr>
          <p:cNvPicPr>
            <a:picLocks noChangeAspect="1"/>
          </p:cNvPicPr>
          <p:nvPr/>
        </p:nvPicPr>
        <p:blipFill>
          <a:blip r:embed="rId6"/>
          <a:stretch>
            <a:fillRect/>
          </a:stretch>
        </p:blipFill>
        <p:spPr>
          <a:xfrm>
            <a:off x="7498659" y="687288"/>
            <a:ext cx="2470838" cy="3173468"/>
          </a:xfrm>
          <a:prstGeom prst="rect">
            <a:avLst/>
          </a:prstGeom>
        </p:spPr>
      </p:pic>
      <p:sp>
        <p:nvSpPr>
          <p:cNvPr id="15" name="TextBox 14">
            <a:extLst>
              <a:ext uri="{FF2B5EF4-FFF2-40B4-BE49-F238E27FC236}">
                <a16:creationId xmlns:a16="http://schemas.microsoft.com/office/drawing/2014/main" id="{78DE7771-B23E-494D-810F-DE671379E4C8}"/>
              </a:ext>
            </a:extLst>
          </p:cNvPr>
          <p:cNvSpPr txBox="1"/>
          <p:nvPr/>
        </p:nvSpPr>
        <p:spPr>
          <a:xfrm>
            <a:off x="427256" y="1927760"/>
            <a:ext cx="4061081" cy="4801314"/>
          </a:xfrm>
          <a:prstGeom prst="rect">
            <a:avLst/>
          </a:prstGeom>
          <a:noFill/>
        </p:spPr>
        <p:txBody>
          <a:bodyPr wrap="square" rtlCol="0">
            <a:spAutoFit/>
          </a:bodyPr>
          <a:lstStyle/>
          <a:p>
            <a:r>
              <a:rPr lang="en-US" dirty="0"/>
              <a:t>Embedding</a:t>
            </a:r>
          </a:p>
          <a:p>
            <a:r>
              <a:rPr lang="en-US" dirty="0"/>
              <a:t>Manifold</a:t>
            </a:r>
          </a:p>
          <a:p>
            <a:r>
              <a:rPr lang="en-US" dirty="0"/>
              <a:t>Subspace</a:t>
            </a:r>
          </a:p>
          <a:p>
            <a:r>
              <a:rPr lang="en-US" dirty="0"/>
              <a:t>Representation</a:t>
            </a:r>
          </a:p>
          <a:p>
            <a:r>
              <a:rPr lang="en-US" dirty="0"/>
              <a:t>Causal Factors</a:t>
            </a:r>
          </a:p>
          <a:p>
            <a:r>
              <a:rPr lang="en-US" dirty="0"/>
              <a:t>Generative Factors</a:t>
            </a:r>
          </a:p>
          <a:p>
            <a:r>
              <a:rPr lang="en-US" dirty="0"/>
              <a:t>Latent Factors</a:t>
            </a:r>
          </a:p>
          <a:p>
            <a:endParaRPr lang="en-US" dirty="0"/>
          </a:p>
          <a:p>
            <a:endParaRPr lang="en-US" dirty="0"/>
          </a:p>
          <a:p>
            <a:r>
              <a:rPr lang="en-US" dirty="0"/>
              <a:t>Used for:</a:t>
            </a:r>
          </a:p>
          <a:p>
            <a:pPr marL="285750" indent="-285750">
              <a:buFont typeface="Arial" panose="020B0604020202020204" pitchFamily="34" charset="0"/>
              <a:buChar char="•"/>
            </a:pPr>
            <a:r>
              <a:rPr lang="en-US" dirty="0"/>
              <a:t>Generation</a:t>
            </a:r>
          </a:p>
          <a:p>
            <a:pPr marL="285750" indent="-285750">
              <a:buFont typeface="Arial" panose="020B0604020202020204" pitchFamily="34" charset="0"/>
              <a:buChar char="•"/>
            </a:pPr>
            <a:r>
              <a:rPr lang="en-US" dirty="0"/>
              <a:t>Downstream tasks</a:t>
            </a:r>
          </a:p>
          <a:p>
            <a:pPr marL="285750" indent="-285750">
              <a:buFont typeface="Arial" panose="020B0604020202020204" pitchFamily="34" charset="0"/>
              <a:buChar char="•"/>
            </a:pPr>
            <a:r>
              <a:rPr lang="en-US" dirty="0"/>
              <a:t>Change detection</a:t>
            </a:r>
          </a:p>
          <a:p>
            <a:pPr marL="285750" indent="-285750">
              <a:buFont typeface="Arial" panose="020B0604020202020204" pitchFamily="34" charset="0"/>
              <a:buChar char="•"/>
            </a:pPr>
            <a:r>
              <a:rPr lang="en-US" dirty="0"/>
              <a:t>Debiasing</a:t>
            </a:r>
          </a:p>
          <a:p>
            <a:pPr marL="285750" indent="-285750">
              <a:buFont typeface="Arial" panose="020B0604020202020204" pitchFamily="34" charset="0"/>
              <a:buChar char="•"/>
            </a:pPr>
            <a:r>
              <a:rPr lang="en-US" dirty="0"/>
              <a:t>Denoising</a:t>
            </a:r>
          </a:p>
          <a:p>
            <a:pPr marL="285750" indent="-285750">
              <a:buFont typeface="Arial" panose="020B0604020202020204" pitchFamily="34" charset="0"/>
              <a:buChar char="•"/>
            </a:pPr>
            <a:r>
              <a:rPr lang="en-US" dirty="0"/>
              <a:t>Compression</a:t>
            </a:r>
          </a:p>
          <a:p>
            <a:pPr marL="285750" indent="-285750">
              <a:buFont typeface="Arial" panose="020B0604020202020204" pitchFamily="34" charset="0"/>
              <a:buChar char="•"/>
            </a:pPr>
            <a:r>
              <a:rPr lang="en-US" dirty="0"/>
              <a:t>…</a:t>
            </a:r>
          </a:p>
        </p:txBody>
      </p:sp>
    </p:spTree>
    <p:extLst>
      <p:ext uri="{BB962C8B-B14F-4D97-AF65-F5344CB8AC3E}">
        <p14:creationId xmlns:p14="http://schemas.microsoft.com/office/powerpoint/2010/main" val="3798836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Density Estimation Model types</a:t>
            </a:r>
          </a:p>
        </p:txBody>
      </p:sp>
      <p:sp>
        <p:nvSpPr>
          <p:cNvPr id="8" name="TextBox 7">
            <a:extLst>
              <a:ext uri="{FF2B5EF4-FFF2-40B4-BE49-F238E27FC236}">
                <a16:creationId xmlns:a16="http://schemas.microsoft.com/office/drawing/2014/main" id="{098E2F35-DD6B-E846-852C-BB83B67E235B}"/>
              </a:ext>
            </a:extLst>
          </p:cNvPr>
          <p:cNvSpPr txBox="1"/>
          <p:nvPr/>
        </p:nvSpPr>
        <p:spPr>
          <a:xfrm>
            <a:off x="1211880" y="2437270"/>
            <a:ext cx="539993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UNSUPERVISED </a:t>
            </a:r>
          </a:p>
          <a:p>
            <a:pPr marL="742950" lvl="1" indent="-285750">
              <a:buFont typeface="Arial" panose="020B0604020202020204" pitchFamily="34" charset="0"/>
              <a:buChar char="•"/>
            </a:pPr>
            <a:r>
              <a:rPr lang="en-US" sz="2400" dirty="0"/>
              <a:t>Explicit/prescribed Density Models</a:t>
            </a:r>
          </a:p>
          <a:p>
            <a:pPr marL="1200150" lvl="2" indent="-285750">
              <a:buFont typeface="Arial" panose="020B0604020202020204" pitchFamily="34" charset="0"/>
              <a:buChar char="•"/>
            </a:pPr>
            <a:r>
              <a:rPr lang="en-US" sz="2400" dirty="0"/>
              <a:t>AR (e.g. </a:t>
            </a:r>
            <a:r>
              <a:rPr lang="en-US" sz="2400" dirty="0" err="1"/>
              <a:t>PixelRNN</a:t>
            </a:r>
            <a:r>
              <a:rPr lang="en-US" sz="2400" dirty="0"/>
              <a:t>)</a:t>
            </a:r>
          </a:p>
          <a:p>
            <a:pPr marL="1200150" lvl="2" indent="-285750">
              <a:buFont typeface="Arial" panose="020B0604020202020204" pitchFamily="34" charset="0"/>
              <a:buChar char="•"/>
            </a:pPr>
            <a:r>
              <a:rPr lang="en-US" sz="2400" dirty="0"/>
              <a:t>Flow (e.g. Real NVP, Flow++, NICE)</a:t>
            </a:r>
          </a:p>
          <a:p>
            <a:pPr marL="1200150" lvl="2" indent="-285750">
              <a:buFont typeface="Arial" panose="020B0604020202020204" pitchFamily="34" charset="0"/>
              <a:buChar char="•"/>
            </a:pPr>
            <a:r>
              <a:rPr lang="en-US" sz="2400" dirty="0"/>
              <a:t>LVMs and Deep LVMs (e.g. VAE)</a:t>
            </a:r>
          </a:p>
          <a:p>
            <a:pPr marL="742950" lvl="1" indent="-285750">
              <a:buFont typeface="Arial" panose="020B0604020202020204" pitchFamily="34" charset="0"/>
              <a:buChar char="•"/>
            </a:pPr>
            <a:r>
              <a:rPr lang="en-US" sz="2400" dirty="0"/>
              <a:t>Implicit Density Models</a:t>
            </a:r>
          </a:p>
          <a:p>
            <a:pPr marL="1200150" lvl="2" indent="-285750">
              <a:buFont typeface="Arial" panose="020B0604020202020204" pitchFamily="34" charset="0"/>
              <a:buChar char="•"/>
            </a:pPr>
            <a:r>
              <a:rPr lang="en-US" sz="2400" dirty="0"/>
              <a:t>GAN</a:t>
            </a:r>
          </a:p>
        </p:txBody>
      </p:sp>
      <p:sp>
        <p:nvSpPr>
          <p:cNvPr id="13" name="TextBox 12">
            <a:extLst>
              <a:ext uri="{FF2B5EF4-FFF2-40B4-BE49-F238E27FC236}">
                <a16:creationId xmlns:a16="http://schemas.microsoft.com/office/drawing/2014/main" id="{9C1DC50E-7B9A-6248-BF90-3D22DE2266D2}"/>
              </a:ext>
            </a:extLst>
          </p:cNvPr>
          <p:cNvSpPr txBox="1"/>
          <p:nvPr/>
        </p:nvSpPr>
        <p:spPr>
          <a:xfrm>
            <a:off x="6753818" y="3061796"/>
            <a:ext cx="6023398" cy="1938992"/>
          </a:xfrm>
          <a:prstGeom prst="rect">
            <a:avLst/>
          </a:prstGeom>
          <a:noFill/>
        </p:spPr>
        <p:txBody>
          <a:bodyPr wrap="square" rtlCol="0">
            <a:spAutoFit/>
          </a:bodyPr>
          <a:lstStyle/>
          <a:p>
            <a:r>
              <a:rPr lang="en-US" sz="2000" dirty="0"/>
              <a:t>Sampling is Slow, but good density/mass est. and LL</a:t>
            </a:r>
          </a:p>
          <a:p>
            <a:r>
              <a:rPr lang="en-US" sz="2000" dirty="0"/>
              <a:t>No single representation layer or interpolations</a:t>
            </a:r>
          </a:p>
          <a:p>
            <a:endParaRPr lang="en-US" sz="2000" dirty="0"/>
          </a:p>
          <a:p>
            <a:endParaRPr lang="en-US" sz="2000" dirty="0"/>
          </a:p>
          <a:p>
            <a:endParaRPr lang="en-US" sz="2000" dirty="0"/>
          </a:p>
          <a:p>
            <a:endParaRPr lang="en-US" sz="2000" dirty="0"/>
          </a:p>
        </p:txBody>
      </p:sp>
      <p:cxnSp>
        <p:nvCxnSpPr>
          <p:cNvPr id="15" name="Straight Arrow Connector 14">
            <a:extLst>
              <a:ext uri="{FF2B5EF4-FFF2-40B4-BE49-F238E27FC236}">
                <a16:creationId xmlns:a16="http://schemas.microsoft.com/office/drawing/2014/main" id="{CDD7CEF0-F630-4641-975A-A4CF1D6FDBAF}"/>
              </a:ext>
            </a:extLst>
          </p:cNvPr>
          <p:cNvCxnSpPr>
            <a:cxnSpLocks/>
          </p:cNvCxnSpPr>
          <p:nvPr/>
        </p:nvCxnSpPr>
        <p:spPr>
          <a:xfrm flipH="1">
            <a:off x="5660645" y="3429000"/>
            <a:ext cx="9511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E6EBD8-3A96-A140-B419-5EAAA5464192}"/>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sp>
        <p:nvSpPr>
          <p:cNvPr id="4" name="Date Placeholder 3">
            <a:extLst>
              <a:ext uri="{FF2B5EF4-FFF2-40B4-BE49-F238E27FC236}">
                <a16:creationId xmlns:a16="http://schemas.microsoft.com/office/drawing/2014/main" id="{E5BF8B1C-BFDE-2C49-AFF6-D10447798E4B}"/>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DFEC09FB-D246-5846-AE7E-B49E02901622}"/>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1406028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Density Estimation Model types</a:t>
            </a:r>
          </a:p>
        </p:txBody>
      </p:sp>
      <p:sp>
        <p:nvSpPr>
          <p:cNvPr id="13" name="TextBox 12">
            <a:extLst>
              <a:ext uri="{FF2B5EF4-FFF2-40B4-BE49-F238E27FC236}">
                <a16:creationId xmlns:a16="http://schemas.microsoft.com/office/drawing/2014/main" id="{9C1DC50E-7B9A-6248-BF90-3D22DE2266D2}"/>
              </a:ext>
            </a:extLst>
          </p:cNvPr>
          <p:cNvSpPr txBox="1"/>
          <p:nvPr/>
        </p:nvSpPr>
        <p:spPr>
          <a:xfrm>
            <a:off x="7088950" y="3429000"/>
            <a:ext cx="5103050" cy="2308324"/>
          </a:xfrm>
          <a:prstGeom prst="rect">
            <a:avLst/>
          </a:prstGeom>
          <a:noFill/>
        </p:spPr>
        <p:txBody>
          <a:bodyPr wrap="square" rtlCol="0">
            <a:spAutoFit/>
          </a:bodyPr>
          <a:lstStyle/>
          <a:p>
            <a:r>
              <a:rPr lang="en-US" dirty="0"/>
              <a:t>Representation dimensionality same as input’s</a:t>
            </a:r>
          </a:p>
          <a:p>
            <a:r>
              <a:rPr lang="en-US" dirty="0"/>
              <a:t>No notion of embedding</a:t>
            </a:r>
          </a:p>
          <a:p>
            <a:r>
              <a:rPr lang="en-US" dirty="0"/>
              <a:t>Slow evaluation of LL if new x</a:t>
            </a:r>
          </a:p>
          <a:p>
            <a:r>
              <a:rPr lang="en-US" dirty="0"/>
              <a:t>Fast sampling and LL of samples</a:t>
            </a:r>
          </a:p>
          <a:p>
            <a:endParaRPr lang="en-US" dirty="0"/>
          </a:p>
          <a:p>
            <a:endParaRPr lang="en-US" dirty="0"/>
          </a:p>
          <a:p>
            <a:endParaRPr lang="en-US" dirty="0"/>
          </a:p>
          <a:p>
            <a:endParaRPr lang="en-US" dirty="0"/>
          </a:p>
        </p:txBody>
      </p:sp>
      <p:cxnSp>
        <p:nvCxnSpPr>
          <p:cNvPr id="15" name="Straight Arrow Connector 14">
            <a:extLst>
              <a:ext uri="{FF2B5EF4-FFF2-40B4-BE49-F238E27FC236}">
                <a16:creationId xmlns:a16="http://schemas.microsoft.com/office/drawing/2014/main" id="{CDD7CEF0-F630-4641-975A-A4CF1D6FDBAF}"/>
              </a:ext>
            </a:extLst>
          </p:cNvPr>
          <p:cNvCxnSpPr>
            <a:cxnSpLocks/>
          </p:cNvCxnSpPr>
          <p:nvPr/>
        </p:nvCxnSpPr>
        <p:spPr>
          <a:xfrm flipH="1">
            <a:off x="6334239" y="3766674"/>
            <a:ext cx="5244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E6EBD8-3A96-A140-B419-5EAAA5464192}"/>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sp>
        <p:nvSpPr>
          <p:cNvPr id="4" name="Date Placeholder 3">
            <a:extLst>
              <a:ext uri="{FF2B5EF4-FFF2-40B4-BE49-F238E27FC236}">
                <a16:creationId xmlns:a16="http://schemas.microsoft.com/office/drawing/2014/main" id="{A7328B93-023E-D343-B294-3CBB3DB220E4}"/>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D605DA57-12D9-6B4E-873A-D6D7E5DB27C3}"/>
              </a:ext>
            </a:extLst>
          </p:cNvPr>
          <p:cNvSpPr>
            <a:spLocks noGrp="1"/>
          </p:cNvSpPr>
          <p:nvPr>
            <p:ph type="sldNum" sz="quarter" idx="12"/>
          </p:nvPr>
        </p:nvSpPr>
        <p:spPr/>
        <p:txBody>
          <a:bodyPr/>
          <a:lstStyle/>
          <a:p>
            <a:fld id="{6D22F896-40B5-4ADD-8801-0D06FADFA095}" type="slidenum">
              <a:rPr lang="en-US" smtClean="0"/>
              <a:t>21</a:t>
            </a:fld>
            <a:endParaRPr lang="en-US" dirty="0"/>
          </a:p>
        </p:txBody>
      </p:sp>
      <p:sp>
        <p:nvSpPr>
          <p:cNvPr id="11" name="TextBox 10">
            <a:extLst>
              <a:ext uri="{FF2B5EF4-FFF2-40B4-BE49-F238E27FC236}">
                <a16:creationId xmlns:a16="http://schemas.microsoft.com/office/drawing/2014/main" id="{20EF87C7-C9D4-004A-92C7-FCB8F721FE1C}"/>
              </a:ext>
            </a:extLst>
          </p:cNvPr>
          <p:cNvSpPr txBox="1"/>
          <p:nvPr/>
        </p:nvSpPr>
        <p:spPr>
          <a:xfrm>
            <a:off x="1196519" y="2444348"/>
            <a:ext cx="539993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UNSUPERVISED </a:t>
            </a:r>
          </a:p>
          <a:p>
            <a:pPr marL="742950" lvl="1" indent="-285750">
              <a:buFont typeface="Arial" panose="020B0604020202020204" pitchFamily="34" charset="0"/>
              <a:buChar char="•"/>
            </a:pPr>
            <a:r>
              <a:rPr lang="en-US" sz="2400" dirty="0"/>
              <a:t>Explicit/prescribed Density Models</a:t>
            </a:r>
          </a:p>
          <a:p>
            <a:pPr marL="1200150" lvl="2" indent="-285750">
              <a:buFont typeface="Arial" panose="020B0604020202020204" pitchFamily="34" charset="0"/>
              <a:buChar char="•"/>
            </a:pPr>
            <a:r>
              <a:rPr lang="en-US" sz="2400" dirty="0"/>
              <a:t>AR (e.g. </a:t>
            </a:r>
            <a:r>
              <a:rPr lang="en-US" sz="2400" dirty="0" err="1"/>
              <a:t>PixelRNN</a:t>
            </a:r>
            <a:r>
              <a:rPr lang="en-US" sz="2400" dirty="0"/>
              <a:t>)</a:t>
            </a:r>
          </a:p>
          <a:p>
            <a:pPr marL="1200150" lvl="2" indent="-285750">
              <a:buFont typeface="Arial" panose="020B0604020202020204" pitchFamily="34" charset="0"/>
              <a:buChar char="•"/>
            </a:pPr>
            <a:r>
              <a:rPr lang="en-US" sz="2400" dirty="0"/>
              <a:t>Flow (e.g. Real NVP, Flow++, NICE)</a:t>
            </a:r>
          </a:p>
          <a:p>
            <a:pPr marL="1200150" lvl="2" indent="-285750">
              <a:buFont typeface="Arial" panose="020B0604020202020204" pitchFamily="34" charset="0"/>
              <a:buChar char="•"/>
            </a:pPr>
            <a:r>
              <a:rPr lang="en-US" sz="2400" dirty="0"/>
              <a:t>LVMs and Deep LVMs (e.g. VAE)</a:t>
            </a:r>
          </a:p>
          <a:p>
            <a:pPr marL="742950" lvl="1" indent="-285750">
              <a:buFont typeface="Arial" panose="020B0604020202020204" pitchFamily="34" charset="0"/>
              <a:buChar char="•"/>
            </a:pPr>
            <a:r>
              <a:rPr lang="en-US" sz="2400" dirty="0"/>
              <a:t>Implicit Density Models</a:t>
            </a:r>
          </a:p>
          <a:p>
            <a:pPr marL="1200150" lvl="2" indent="-285750">
              <a:buFont typeface="Arial" panose="020B0604020202020204" pitchFamily="34" charset="0"/>
              <a:buChar char="•"/>
            </a:pPr>
            <a:r>
              <a:rPr lang="en-US" sz="2400" dirty="0"/>
              <a:t>GAN</a:t>
            </a:r>
          </a:p>
        </p:txBody>
      </p:sp>
    </p:spTree>
    <p:extLst>
      <p:ext uri="{BB962C8B-B14F-4D97-AF65-F5344CB8AC3E}">
        <p14:creationId xmlns:p14="http://schemas.microsoft.com/office/powerpoint/2010/main" val="3060620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Density Estimation Model types</a:t>
            </a:r>
          </a:p>
        </p:txBody>
      </p:sp>
      <p:cxnSp>
        <p:nvCxnSpPr>
          <p:cNvPr id="15" name="Straight Arrow Connector 14">
            <a:extLst>
              <a:ext uri="{FF2B5EF4-FFF2-40B4-BE49-F238E27FC236}">
                <a16:creationId xmlns:a16="http://schemas.microsoft.com/office/drawing/2014/main" id="{CDD7CEF0-F630-4641-975A-A4CF1D6FDBAF}"/>
              </a:ext>
            </a:extLst>
          </p:cNvPr>
          <p:cNvCxnSpPr>
            <a:cxnSpLocks/>
          </p:cNvCxnSpPr>
          <p:nvPr/>
        </p:nvCxnSpPr>
        <p:spPr>
          <a:xfrm flipH="1">
            <a:off x="6461913" y="4420803"/>
            <a:ext cx="6338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E6EBD8-3A96-A140-B419-5EAAA5464192}"/>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sp>
        <p:nvSpPr>
          <p:cNvPr id="6" name="TextBox 5">
            <a:extLst>
              <a:ext uri="{FF2B5EF4-FFF2-40B4-BE49-F238E27FC236}">
                <a16:creationId xmlns:a16="http://schemas.microsoft.com/office/drawing/2014/main" id="{E4C52097-6E3F-2A46-BB12-3281A806E9CC}"/>
              </a:ext>
            </a:extLst>
          </p:cNvPr>
          <p:cNvSpPr txBox="1"/>
          <p:nvPr/>
        </p:nvSpPr>
        <p:spPr>
          <a:xfrm>
            <a:off x="7320112" y="4236137"/>
            <a:ext cx="4580356" cy="369332"/>
          </a:xfrm>
          <a:prstGeom prst="rect">
            <a:avLst/>
          </a:prstGeom>
          <a:noFill/>
        </p:spPr>
        <p:txBody>
          <a:bodyPr wrap="none" rtlCol="0">
            <a:spAutoFit/>
          </a:bodyPr>
          <a:lstStyle/>
          <a:p>
            <a:r>
              <a:rPr lang="en-US" dirty="0"/>
              <a:t>Stay tuned… “Jack of all trades” – Srinivas 2019</a:t>
            </a:r>
          </a:p>
        </p:txBody>
      </p:sp>
      <p:sp>
        <p:nvSpPr>
          <p:cNvPr id="4" name="Date Placeholder 3">
            <a:extLst>
              <a:ext uri="{FF2B5EF4-FFF2-40B4-BE49-F238E27FC236}">
                <a16:creationId xmlns:a16="http://schemas.microsoft.com/office/drawing/2014/main" id="{6DF084DF-1E8A-BD4A-A3A0-A8E36E2F8C0A}"/>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B8A90D6B-EB58-D049-8393-1E24BF917178}"/>
              </a:ext>
            </a:extLst>
          </p:cNvPr>
          <p:cNvSpPr>
            <a:spLocks noGrp="1"/>
          </p:cNvSpPr>
          <p:nvPr>
            <p:ph type="sldNum" sz="quarter" idx="12"/>
          </p:nvPr>
        </p:nvSpPr>
        <p:spPr/>
        <p:txBody>
          <a:bodyPr/>
          <a:lstStyle/>
          <a:p>
            <a:fld id="{6D22F896-40B5-4ADD-8801-0D06FADFA095}" type="slidenum">
              <a:rPr lang="en-US" smtClean="0"/>
              <a:t>22</a:t>
            </a:fld>
            <a:endParaRPr lang="en-US" dirty="0"/>
          </a:p>
        </p:txBody>
      </p:sp>
      <p:sp>
        <p:nvSpPr>
          <p:cNvPr id="9" name="TextBox 8">
            <a:extLst>
              <a:ext uri="{FF2B5EF4-FFF2-40B4-BE49-F238E27FC236}">
                <a16:creationId xmlns:a16="http://schemas.microsoft.com/office/drawing/2014/main" id="{36EAD0C0-B29D-D947-B906-AF215F169DD7}"/>
              </a:ext>
            </a:extLst>
          </p:cNvPr>
          <p:cNvSpPr txBox="1"/>
          <p:nvPr/>
        </p:nvSpPr>
        <p:spPr>
          <a:xfrm>
            <a:off x="1211880" y="2437270"/>
            <a:ext cx="539993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UNSUPERVISED </a:t>
            </a:r>
          </a:p>
          <a:p>
            <a:pPr marL="742950" lvl="1" indent="-285750">
              <a:buFont typeface="Arial" panose="020B0604020202020204" pitchFamily="34" charset="0"/>
              <a:buChar char="•"/>
            </a:pPr>
            <a:r>
              <a:rPr lang="en-US" sz="2400" dirty="0"/>
              <a:t>Explicit/prescribed Density Models</a:t>
            </a:r>
          </a:p>
          <a:p>
            <a:pPr marL="1200150" lvl="2" indent="-285750">
              <a:buFont typeface="Arial" panose="020B0604020202020204" pitchFamily="34" charset="0"/>
              <a:buChar char="•"/>
            </a:pPr>
            <a:r>
              <a:rPr lang="en-US" sz="2400" dirty="0"/>
              <a:t>AR (e.g. </a:t>
            </a:r>
            <a:r>
              <a:rPr lang="en-US" sz="2400" dirty="0" err="1"/>
              <a:t>PixelRNN</a:t>
            </a:r>
            <a:r>
              <a:rPr lang="en-US" sz="2400" dirty="0"/>
              <a:t>)</a:t>
            </a:r>
          </a:p>
          <a:p>
            <a:pPr marL="1200150" lvl="2" indent="-285750">
              <a:buFont typeface="Arial" panose="020B0604020202020204" pitchFamily="34" charset="0"/>
              <a:buChar char="•"/>
            </a:pPr>
            <a:r>
              <a:rPr lang="en-US" sz="2400" dirty="0"/>
              <a:t>Flow (e.g. Real NVP, Flow++, NICE)</a:t>
            </a:r>
          </a:p>
          <a:p>
            <a:pPr marL="1200150" lvl="2" indent="-285750">
              <a:buFont typeface="Arial" panose="020B0604020202020204" pitchFamily="34" charset="0"/>
              <a:buChar char="•"/>
            </a:pPr>
            <a:r>
              <a:rPr lang="en-US" sz="2400" dirty="0"/>
              <a:t>LVMs and Deep LVMs (e.g. VAE)</a:t>
            </a:r>
          </a:p>
          <a:p>
            <a:pPr marL="742950" lvl="1" indent="-285750">
              <a:buFont typeface="Arial" panose="020B0604020202020204" pitchFamily="34" charset="0"/>
              <a:buChar char="•"/>
            </a:pPr>
            <a:r>
              <a:rPr lang="en-US" sz="2400" dirty="0"/>
              <a:t>Implicit Density Models</a:t>
            </a:r>
          </a:p>
          <a:p>
            <a:pPr marL="1200150" lvl="2" indent="-285750">
              <a:buFont typeface="Arial" panose="020B0604020202020204" pitchFamily="34" charset="0"/>
              <a:buChar char="•"/>
            </a:pPr>
            <a:r>
              <a:rPr lang="en-US" sz="2400" dirty="0"/>
              <a:t>GAN</a:t>
            </a:r>
          </a:p>
        </p:txBody>
      </p:sp>
    </p:spTree>
    <p:extLst>
      <p:ext uri="{BB962C8B-B14F-4D97-AF65-F5344CB8AC3E}">
        <p14:creationId xmlns:p14="http://schemas.microsoft.com/office/powerpoint/2010/main" val="4161273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9B3750D-E71A-534C-A3E8-3B53A88B8219}"/>
              </a:ext>
            </a:extLst>
          </p:cNvPr>
          <p:cNvSpPr txBox="1"/>
          <p:nvPr/>
        </p:nvSpPr>
        <p:spPr>
          <a:xfrm>
            <a:off x="1211880" y="2437270"/>
            <a:ext cx="5399935"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UNSUPERVISED </a:t>
            </a:r>
          </a:p>
          <a:p>
            <a:pPr marL="742950" lvl="1" indent="-285750">
              <a:buFont typeface="Arial" panose="020B0604020202020204" pitchFamily="34" charset="0"/>
              <a:buChar char="•"/>
            </a:pPr>
            <a:r>
              <a:rPr lang="en-US" sz="2400" dirty="0"/>
              <a:t>Explicit/prescribed Density Models</a:t>
            </a:r>
          </a:p>
          <a:p>
            <a:pPr marL="1200150" lvl="2" indent="-285750">
              <a:buFont typeface="Arial" panose="020B0604020202020204" pitchFamily="34" charset="0"/>
              <a:buChar char="•"/>
            </a:pPr>
            <a:r>
              <a:rPr lang="en-US" sz="2400" dirty="0"/>
              <a:t>AR (e.g. </a:t>
            </a:r>
            <a:r>
              <a:rPr lang="en-US" sz="2400" dirty="0" err="1"/>
              <a:t>PixelRNN</a:t>
            </a:r>
            <a:r>
              <a:rPr lang="en-US" sz="2400" dirty="0"/>
              <a:t>)</a:t>
            </a:r>
          </a:p>
          <a:p>
            <a:pPr marL="1200150" lvl="2" indent="-285750">
              <a:buFont typeface="Arial" panose="020B0604020202020204" pitchFamily="34" charset="0"/>
              <a:buChar char="•"/>
            </a:pPr>
            <a:r>
              <a:rPr lang="en-US" sz="2400" dirty="0"/>
              <a:t>Flow (e.g. Real NVP, Flow++, NICE)</a:t>
            </a:r>
          </a:p>
          <a:p>
            <a:pPr marL="1200150" lvl="2" indent="-285750">
              <a:buFont typeface="Arial" panose="020B0604020202020204" pitchFamily="34" charset="0"/>
              <a:buChar char="•"/>
            </a:pPr>
            <a:r>
              <a:rPr lang="en-US" sz="2400" dirty="0"/>
              <a:t>LVMs and Deep LVMs (e.g. VAE)</a:t>
            </a:r>
          </a:p>
          <a:p>
            <a:pPr marL="742950" lvl="1" indent="-285750">
              <a:buFont typeface="Arial" panose="020B0604020202020204" pitchFamily="34" charset="0"/>
              <a:buChar char="•"/>
            </a:pPr>
            <a:r>
              <a:rPr lang="en-US" sz="2400" dirty="0"/>
              <a:t>Implicit Density Models</a:t>
            </a:r>
          </a:p>
          <a:p>
            <a:pPr marL="1200150" lvl="2" indent="-285750">
              <a:buFont typeface="Arial" panose="020B0604020202020204" pitchFamily="34" charset="0"/>
              <a:buChar char="•"/>
            </a:pPr>
            <a:r>
              <a:rPr lang="en-US" sz="2400" dirty="0"/>
              <a:t>GAN</a:t>
            </a:r>
          </a:p>
        </p:txBody>
      </p:sp>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Density Estimation Model types</a:t>
            </a:r>
          </a:p>
        </p:txBody>
      </p:sp>
      <p:cxnSp>
        <p:nvCxnSpPr>
          <p:cNvPr id="15" name="Straight Arrow Connector 14">
            <a:extLst>
              <a:ext uri="{FF2B5EF4-FFF2-40B4-BE49-F238E27FC236}">
                <a16:creationId xmlns:a16="http://schemas.microsoft.com/office/drawing/2014/main" id="{CDD7CEF0-F630-4641-975A-A4CF1D6FDBAF}"/>
              </a:ext>
            </a:extLst>
          </p:cNvPr>
          <p:cNvCxnSpPr>
            <a:cxnSpLocks/>
          </p:cNvCxnSpPr>
          <p:nvPr/>
        </p:nvCxnSpPr>
        <p:spPr>
          <a:xfrm flipH="1">
            <a:off x="5202965" y="5282806"/>
            <a:ext cx="14088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4E6EBD8-3A96-A140-B419-5EAAA5464192}"/>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sp>
        <p:nvSpPr>
          <p:cNvPr id="6" name="TextBox 5">
            <a:extLst>
              <a:ext uri="{FF2B5EF4-FFF2-40B4-BE49-F238E27FC236}">
                <a16:creationId xmlns:a16="http://schemas.microsoft.com/office/drawing/2014/main" id="{E4C52097-6E3F-2A46-BB12-3281A806E9CC}"/>
              </a:ext>
            </a:extLst>
          </p:cNvPr>
          <p:cNvSpPr txBox="1"/>
          <p:nvPr/>
        </p:nvSpPr>
        <p:spPr>
          <a:xfrm>
            <a:off x="7153198" y="4607095"/>
            <a:ext cx="5399935" cy="1754326"/>
          </a:xfrm>
          <a:prstGeom prst="rect">
            <a:avLst/>
          </a:prstGeom>
          <a:noFill/>
        </p:spPr>
        <p:txBody>
          <a:bodyPr wrap="square" rtlCol="0">
            <a:spAutoFit/>
          </a:bodyPr>
          <a:lstStyle/>
          <a:p>
            <a:r>
              <a:rPr lang="en-US" dirty="0"/>
              <a:t>Less principled compared with density models?</a:t>
            </a:r>
          </a:p>
          <a:p>
            <a:r>
              <a:rPr lang="en-US" dirty="0"/>
              <a:t>Finickity</a:t>
            </a:r>
          </a:p>
          <a:p>
            <a:r>
              <a:rPr lang="en-US" dirty="0"/>
              <a:t>Difficult to train</a:t>
            </a:r>
          </a:p>
          <a:p>
            <a:r>
              <a:rPr lang="en-US" dirty="0"/>
              <a:t>Sample diversity limited</a:t>
            </a:r>
          </a:p>
          <a:p>
            <a:r>
              <a:rPr lang="en-US" dirty="0"/>
              <a:t>Likelihood evaluation difficult</a:t>
            </a:r>
          </a:p>
          <a:p>
            <a:r>
              <a:rPr lang="en-US" dirty="0"/>
              <a:t>But… Amazing samples</a:t>
            </a:r>
          </a:p>
        </p:txBody>
      </p:sp>
      <p:sp>
        <p:nvSpPr>
          <p:cNvPr id="4" name="Date Placeholder 3">
            <a:extLst>
              <a:ext uri="{FF2B5EF4-FFF2-40B4-BE49-F238E27FC236}">
                <a16:creationId xmlns:a16="http://schemas.microsoft.com/office/drawing/2014/main" id="{88A681DA-C838-574F-8E9B-803115E40517}"/>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651CE094-C377-CA4F-8EA2-E7F3F3689D84}"/>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2614317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75DE9-7439-9D43-93EE-27355F14FE7A}"/>
              </a:ext>
            </a:extLst>
          </p:cNvPr>
          <p:cNvSpPr>
            <a:spLocks noGrp="1"/>
          </p:cNvSpPr>
          <p:nvPr>
            <p:ph type="title"/>
          </p:nvPr>
        </p:nvSpPr>
        <p:spPr/>
        <p:txBody>
          <a:bodyPr/>
          <a:lstStyle/>
          <a:p>
            <a:r>
              <a:rPr lang="en-US" dirty="0"/>
              <a:t>But…</a:t>
            </a:r>
          </a:p>
        </p:txBody>
      </p:sp>
      <p:sp>
        <p:nvSpPr>
          <p:cNvPr id="8" name="TextBox 7">
            <a:extLst>
              <a:ext uri="{FF2B5EF4-FFF2-40B4-BE49-F238E27FC236}">
                <a16:creationId xmlns:a16="http://schemas.microsoft.com/office/drawing/2014/main" id="{098E2F35-DD6B-E846-852C-BB83B67E235B}"/>
              </a:ext>
            </a:extLst>
          </p:cNvPr>
          <p:cNvSpPr txBox="1"/>
          <p:nvPr/>
        </p:nvSpPr>
        <p:spPr>
          <a:xfrm>
            <a:off x="2229852" y="523388"/>
            <a:ext cx="9632583" cy="2246769"/>
          </a:xfrm>
          <a:prstGeom prst="rect">
            <a:avLst/>
          </a:prstGeom>
          <a:noFill/>
        </p:spPr>
        <p:txBody>
          <a:bodyPr wrap="square" rtlCol="0">
            <a:spAutoFit/>
          </a:bodyPr>
          <a:lstStyle/>
          <a:p>
            <a:pPr marL="285750" indent="-285750">
              <a:buFont typeface="Arial" panose="020B0604020202020204" pitchFamily="34" charset="0"/>
              <a:buChar char="•"/>
            </a:pPr>
            <a:r>
              <a:rPr lang="en-US" sz="2800" dirty="0" err="1"/>
              <a:t>Maximising</a:t>
            </a:r>
            <a:r>
              <a:rPr lang="en-US" sz="2800" dirty="0"/>
              <a:t> LL does not always correspond with maximizing sample quality (and vice versa)</a:t>
            </a:r>
          </a:p>
          <a:p>
            <a:pPr marL="285750" indent="-285750">
              <a:buFont typeface="Arial" panose="020B0604020202020204" pitchFamily="34" charset="0"/>
              <a:buChar char="•"/>
            </a:pPr>
            <a:r>
              <a:rPr lang="en-US" sz="2800" dirty="0"/>
              <a:t>Different divergence metrics yield different results</a:t>
            </a:r>
          </a:p>
          <a:p>
            <a:pPr marL="285750" indent="-285750">
              <a:buFont typeface="Arial" panose="020B0604020202020204" pitchFamily="34" charset="0"/>
              <a:buChar char="•"/>
            </a:pPr>
            <a:r>
              <a:rPr lang="en-US" sz="2800" dirty="0"/>
              <a:t>Models should be evaluated from different perspectives and in light of their application!</a:t>
            </a:r>
          </a:p>
        </p:txBody>
      </p:sp>
      <p:pic>
        <p:nvPicPr>
          <p:cNvPr id="6" name="Picture 5">
            <a:extLst>
              <a:ext uri="{FF2B5EF4-FFF2-40B4-BE49-F238E27FC236}">
                <a16:creationId xmlns:a16="http://schemas.microsoft.com/office/drawing/2014/main" id="{2F1AEE84-CDFF-1E4A-B746-A6815E4E40CC}"/>
              </a:ext>
            </a:extLst>
          </p:cNvPr>
          <p:cNvPicPr>
            <a:picLocks noChangeAspect="1"/>
          </p:cNvPicPr>
          <p:nvPr/>
        </p:nvPicPr>
        <p:blipFill>
          <a:blip r:embed="rId2"/>
          <a:stretch>
            <a:fillRect/>
          </a:stretch>
        </p:blipFill>
        <p:spPr>
          <a:xfrm>
            <a:off x="2229852" y="3253336"/>
            <a:ext cx="9394177" cy="2711944"/>
          </a:xfrm>
          <a:prstGeom prst="rect">
            <a:avLst/>
          </a:prstGeom>
        </p:spPr>
      </p:pic>
      <p:sp>
        <p:nvSpPr>
          <p:cNvPr id="10" name="TextBox 9">
            <a:extLst>
              <a:ext uri="{FF2B5EF4-FFF2-40B4-BE49-F238E27FC236}">
                <a16:creationId xmlns:a16="http://schemas.microsoft.com/office/drawing/2014/main" id="{2D5C491A-788B-A345-A601-E296EE697ACD}"/>
              </a:ext>
            </a:extLst>
          </p:cNvPr>
          <p:cNvSpPr txBox="1"/>
          <p:nvPr/>
        </p:nvSpPr>
        <p:spPr>
          <a:xfrm>
            <a:off x="7794719" y="5965280"/>
            <a:ext cx="3350533" cy="369332"/>
          </a:xfrm>
          <a:prstGeom prst="rect">
            <a:avLst/>
          </a:prstGeom>
          <a:noFill/>
        </p:spPr>
        <p:txBody>
          <a:bodyPr wrap="none" rtlCol="0">
            <a:spAutoFit/>
          </a:bodyPr>
          <a:lstStyle/>
          <a:p>
            <a:r>
              <a:rPr lang="en-US" dirty="0" err="1"/>
              <a:t>Theis</a:t>
            </a:r>
            <a:r>
              <a:rPr lang="en-US" dirty="0"/>
              <a:t>, van den Oord, </a:t>
            </a:r>
            <a:r>
              <a:rPr lang="en-US" dirty="0" err="1"/>
              <a:t>Bethge</a:t>
            </a:r>
            <a:r>
              <a:rPr lang="en-US" dirty="0"/>
              <a:t> 2016</a:t>
            </a:r>
          </a:p>
        </p:txBody>
      </p:sp>
      <p:sp>
        <p:nvSpPr>
          <p:cNvPr id="3" name="Date Placeholder 2">
            <a:extLst>
              <a:ext uri="{FF2B5EF4-FFF2-40B4-BE49-F238E27FC236}">
                <a16:creationId xmlns:a16="http://schemas.microsoft.com/office/drawing/2014/main" id="{A881AFDC-6BC9-9047-97EF-AFC85ECB2537}"/>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E4A5AF9-8880-7840-AFC2-8F8A91980866}"/>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598624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09D3E-0E87-9049-9010-3FCAA61DB6A8}"/>
              </a:ext>
            </a:extLst>
          </p:cNvPr>
          <p:cNvSpPr>
            <a:spLocks noGrp="1"/>
          </p:cNvSpPr>
          <p:nvPr>
            <p:ph type="title"/>
          </p:nvPr>
        </p:nvSpPr>
        <p:spPr/>
        <p:txBody>
          <a:bodyPr/>
          <a:lstStyle/>
          <a:p>
            <a:r>
              <a:rPr lang="en-US" dirty="0"/>
              <a:t>VAE Architecture</a:t>
            </a:r>
          </a:p>
        </p:txBody>
      </p:sp>
      <p:pic>
        <p:nvPicPr>
          <p:cNvPr id="4" name="Picture 3">
            <a:extLst>
              <a:ext uri="{FF2B5EF4-FFF2-40B4-BE49-F238E27FC236}">
                <a16:creationId xmlns:a16="http://schemas.microsoft.com/office/drawing/2014/main" id="{26C49D20-7AF0-6A47-9FF3-931272D385B1}"/>
              </a:ext>
            </a:extLst>
          </p:cNvPr>
          <p:cNvPicPr>
            <a:picLocks noChangeAspect="1"/>
          </p:cNvPicPr>
          <p:nvPr/>
        </p:nvPicPr>
        <p:blipFill>
          <a:blip r:embed="rId2"/>
          <a:stretch>
            <a:fillRect/>
          </a:stretch>
        </p:blipFill>
        <p:spPr>
          <a:xfrm>
            <a:off x="7750628" y="2133600"/>
            <a:ext cx="2931886" cy="3476545"/>
          </a:xfrm>
          <a:prstGeom prst="rect">
            <a:avLst/>
          </a:prstGeom>
        </p:spPr>
      </p:pic>
      <p:sp>
        <p:nvSpPr>
          <p:cNvPr id="5" name="Date Placeholder 4">
            <a:extLst>
              <a:ext uri="{FF2B5EF4-FFF2-40B4-BE49-F238E27FC236}">
                <a16:creationId xmlns:a16="http://schemas.microsoft.com/office/drawing/2014/main" id="{ED79421B-F095-CE4A-A993-003D12CE6909}"/>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022977E1-B306-CD43-A1BF-A36D49200B04}"/>
              </a:ext>
            </a:extLst>
          </p:cNvPr>
          <p:cNvSpPr>
            <a:spLocks noGrp="1"/>
          </p:cNvSpPr>
          <p:nvPr>
            <p:ph type="sldNum" sz="quarter" idx="12"/>
          </p:nvPr>
        </p:nvSpPr>
        <p:spPr/>
        <p:txBody>
          <a:bodyPr/>
          <a:lstStyle/>
          <a:p>
            <a:fld id="{6D22F896-40B5-4ADD-8801-0D06FADFA095}" type="slidenum">
              <a:rPr lang="en-US" smtClean="0"/>
              <a:t>25</a:t>
            </a:fld>
            <a:endParaRPr lang="en-US" dirty="0"/>
          </a:p>
        </p:txBody>
      </p:sp>
      <p:graphicFrame>
        <p:nvGraphicFramePr>
          <p:cNvPr id="7" name="Content Placeholder 2">
            <a:extLst>
              <a:ext uri="{FF2B5EF4-FFF2-40B4-BE49-F238E27FC236}">
                <a16:creationId xmlns:a16="http://schemas.microsoft.com/office/drawing/2014/main" id="{D3A7FEE5-F667-A740-9AC8-7270A9B7C5A3}"/>
              </a:ext>
            </a:extLst>
          </p:cNvPr>
          <p:cNvGraphicFramePr>
            <a:graphicFrameLocks/>
          </p:cNvGraphicFramePr>
          <p:nvPr>
            <p:extLst>
              <p:ext uri="{D42A27DB-BD31-4B8C-83A1-F6EECF244321}">
                <p14:modId xmlns:p14="http://schemas.microsoft.com/office/powerpoint/2010/main" val="4290793276"/>
              </p:ext>
            </p:extLst>
          </p:nvPr>
        </p:nvGraphicFramePr>
        <p:xfrm>
          <a:off x="837001" y="412749"/>
          <a:ext cx="4355024" cy="2852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65894827-50D1-CB4A-9228-A8086761CB55}"/>
              </a:ext>
            </a:extLst>
          </p:cNvPr>
          <p:cNvSpPr/>
          <p:nvPr/>
        </p:nvSpPr>
        <p:spPr>
          <a:xfrm>
            <a:off x="831850" y="888987"/>
            <a:ext cx="1789969" cy="24926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3727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1D21-F120-4347-AE8B-AF75232C4404}"/>
              </a:ext>
            </a:extLst>
          </p:cNvPr>
          <p:cNvSpPr>
            <a:spLocks noGrp="1"/>
          </p:cNvSpPr>
          <p:nvPr>
            <p:ph type="title"/>
          </p:nvPr>
        </p:nvSpPr>
        <p:spPr>
          <a:xfrm>
            <a:off x="588818" y="382127"/>
            <a:ext cx="4211701" cy="1325563"/>
          </a:xfrm>
        </p:spPr>
        <p:txBody>
          <a:bodyPr/>
          <a:lstStyle/>
          <a:p>
            <a:r>
              <a:rPr lang="en-US" dirty="0"/>
              <a:t>VAE architecture</a:t>
            </a:r>
          </a:p>
        </p:txBody>
      </p:sp>
      <p:pic>
        <p:nvPicPr>
          <p:cNvPr id="7" name="Content Placeholder 6">
            <a:extLst>
              <a:ext uri="{FF2B5EF4-FFF2-40B4-BE49-F238E27FC236}">
                <a16:creationId xmlns:a16="http://schemas.microsoft.com/office/drawing/2014/main" id="{1C5DB232-CBAE-EF4A-BD0E-E5487D0CAAD8}"/>
              </a:ext>
            </a:extLst>
          </p:cNvPr>
          <p:cNvPicPr>
            <a:picLocks noGrp="1" noChangeAspect="1"/>
          </p:cNvPicPr>
          <p:nvPr>
            <p:ph idx="1"/>
          </p:nvPr>
        </p:nvPicPr>
        <p:blipFill>
          <a:blip r:embed="rId2"/>
          <a:stretch>
            <a:fillRect/>
          </a:stretch>
        </p:blipFill>
        <p:spPr>
          <a:xfrm>
            <a:off x="6980075" y="346165"/>
            <a:ext cx="2494153" cy="6165670"/>
          </a:xfrm>
        </p:spPr>
      </p:pic>
      <p:sp>
        <p:nvSpPr>
          <p:cNvPr id="8" name="TextBox 7">
            <a:extLst>
              <a:ext uri="{FF2B5EF4-FFF2-40B4-BE49-F238E27FC236}">
                <a16:creationId xmlns:a16="http://schemas.microsoft.com/office/drawing/2014/main" id="{DF778C5D-A875-E74D-AEE4-74003D8644BC}"/>
              </a:ext>
            </a:extLst>
          </p:cNvPr>
          <p:cNvSpPr txBox="1"/>
          <p:nvPr/>
        </p:nvSpPr>
        <p:spPr>
          <a:xfrm>
            <a:off x="5607362" y="2161137"/>
            <a:ext cx="1200072" cy="369332"/>
          </a:xfrm>
          <a:prstGeom prst="rect">
            <a:avLst/>
          </a:prstGeom>
          <a:noFill/>
        </p:spPr>
        <p:txBody>
          <a:bodyPr wrap="none" rtlCol="0">
            <a:spAutoFit/>
          </a:bodyPr>
          <a:lstStyle/>
          <a:p>
            <a:r>
              <a:rPr lang="en-US" dirty="0"/>
              <a:t>Inference</a:t>
            </a:r>
          </a:p>
        </p:txBody>
      </p:sp>
      <p:sp>
        <p:nvSpPr>
          <p:cNvPr id="10" name="TextBox 9">
            <a:extLst>
              <a:ext uri="{FF2B5EF4-FFF2-40B4-BE49-F238E27FC236}">
                <a16:creationId xmlns:a16="http://schemas.microsoft.com/office/drawing/2014/main" id="{C25E481E-681E-3842-AD82-DF7C13FB2C44}"/>
              </a:ext>
            </a:extLst>
          </p:cNvPr>
          <p:cNvSpPr txBox="1"/>
          <p:nvPr/>
        </p:nvSpPr>
        <p:spPr>
          <a:xfrm>
            <a:off x="5645999" y="4208878"/>
            <a:ext cx="1382751" cy="369332"/>
          </a:xfrm>
          <a:prstGeom prst="rect">
            <a:avLst/>
          </a:prstGeom>
          <a:noFill/>
        </p:spPr>
        <p:txBody>
          <a:bodyPr wrap="none" rtlCol="0">
            <a:spAutoFit/>
          </a:bodyPr>
          <a:lstStyle/>
          <a:p>
            <a:r>
              <a:rPr lang="en-US" dirty="0"/>
              <a:t>Generation</a:t>
            </a:r>
          </a:p>
        </p:txBody>
      </p:sp>
      <p:pic>
        <p:nvPicPr>
          <p:cNvPr id="12" name="Picture 11">
            <a:extLst>
              <a:ext uri="{FF2B5EF4-FFF2-40B4-BE49-F238E27FC236}">
                <a16:creationId xmlns:a16="http://schemas.microsoft.com/office/drawing/2014/main" id="{15AD1A29-1162-E740-90C1-AE0E363D5187}"/>
              </a:ext>
            </a:extLst>
          </p:cNvPr>
          <p:cNvPicPr>
            <a:picLocks noChangeAspect="1"/>
          </p:cNvPicPr>
          <p:nvPr/>
        </p:nvPicPr>
        <p:blipFill>
          <a:blip r:embed="rId3"/>
          <a:stretch>
            <a:fillRect/>
          </a:stretch>
        </p:blipFill>
        <p:spPr>
          <a:xfrm>
            <a:off x="1718120" y="2029397"/>
            <a:ext cx="1831010" cy="2799206"/>
          </a:xfrm>
          <a:prstGeom prst="rect">
            <a:avLst/>
          </a:prstGeom>
        </p:spPr>
      </p:pic>
      <p:sp>
        <p:nvSpPr>
          <p:cNvPr id="14" name="TextBox 13">
            <a:extLst>
              <a:ext uri="{FF2B5EF4-FFF2-40B4-BE49-F238E27FC236}">
                <a16:creationId xmlns:a16="http://schemas.microsoft.com/office/drawing/2014/main" id="{3D06AC74-8D89-6A48-B2CC-E64E6F875A09}"/>
              </a:ext>
            </a:extLst>
          </p:cNvPr>
          <p:cNvSpPr txBox="1"/>
          <p:nvPr/>
        </p:nvSpPr>
        <p:spPr>
          <a:xfrm>
            <a:off x="2252719" y="4955106"/>
            <a:ext cx="1639295" cy="923330"/>
          </a:xfrm>
          <a:prstGeom prst="rect">
            <a:avLst/>
          </a:prstGeom>
          <a:noFill/>
        </p:spPr>
        <p:txBody>
          <a:bodyPr wrap="none" rtlCol="0">
            <a:spAutoFit/>
          </a:bodyPr>
          <a:lstStyle/>
          <a:p>
            <a:r>
              <a:rPr lang="en-US" dirty="0" err="1"/>
              <a:t>Bouchacourt</a:t>
            </a:r>
            <a:r>
              <a:rPr lang="en-US" dirty="0"/>
              <a:t>,</a:t>
            </a:r>
          </a:p>
          <a:p>
            <a:r>
              <a:rPr lang="en-US" dirty="0"/>
              <a:t>Tomioka,</a:t>
            </a:r>
          </a:p>
          <a:p>
            <a:r>
              <a:rPr lang="en-US" dirty="0" err="1"/>
              <a:t>Nowozin</a:t>
            </a:r>
            <a:r>
              <a:rPr lang="en-US" dirty="0"/>
              <a:t> 2017</a:t>
            </a:r>
          </a:p>
        </p:txBody>
      </p:sp>
      <p:sp>
        <p:nvSpPr>
          <p:cNvPr id="16" name="TextBox 15">
            <a:extLst>
              <a:ext uri="{FF2B5EF4-FFF2-40B4-BE49-F238E27FC236}">
                <a16:creationId xmlns:a16="http://schemas.microsoft.com/office/drawing/2014/main" id="{110F96CF-0196-3248-8C22-B89A224049BE}"/>
              </a:ext>
            </a:extLst>
          </p:cNvPr>
          <p:cNvSpPr txBox="1"/>
          <p:nvPr/>
        </p:nvSpPr>
        <p:spPr>
          <a:xfrm>
            <a:off x="7308652" y="3332950"/>
            <a:ext cx="1189685" cy="369332"/>
          </a:xfrm>
          <a:prstGeom prst="rect">
            <a:avLst/>
          </a:prstGeom>
          <a:noFill/>
        </p:spPr>
        <p:txBody>
          <a:bodyPr wrap="none" rtlCol="0">
            <a:spAutoFit/>
          </a:bodyPr>
          <a:lstStyle/>
          <a:p>
            <a:r>
              <a:rPr lang="en-US" dirty="0"/>
              <a:t>Bottleneck</a:t>
            </a:r>
          </a:p>
        </p:txBody>
      </p:sp>
      <p:pic>
        <p:nvPicPr>
          <p:cNvPr id="6" name="Picture 5">
            <a:extLst>
              <a:ext uri="{FF2B5EF4-FFF2-40B4-BE49-F238E27FC236}">
                <a16:creationId xmlns:a16="http://schemas.microsoft.com/office/drawing/2014/main" id="{E81FE704-7949-484E-B083-86A7E4E6C8EB}"/>
              </a:ext>
            </a:extLst>
          </p:cNvPr>
          <p:cNvPicPr>
            <a:picLocks noChangeAspect="1"/>
          </p:cNvPicPr>
          <p:nvPr/>
        </p:nvPicPr>
        <p:blipFill>
          <a:blip r:embed="rId4"/>
          <a:stretch>
            <a:fillRect/>
          </a:stretch>
        </p:blipFill>
        <p:spPr>
          <a:xfrm>
            <a:off x="8941015" y="4393544"/>
            <a:ext cx="2712769" cy="696858"/>
          </a:xfrm>
          <a:prstGeom prst="rect">
            <a:avLst/>
          </a:prstGeom>
        </p:spPr>
      </p:pic>
      <p:sp>
        <p:nvSpPr>
          <p:cNvPr id="13" name="Rectangle 12">
            <a:extLst>
              <a:ext uri="{FF2B5EF4-FFF2-40B4-BE49-F238E27FC236}">
                <a16:creationId xmlns:a16="http://schemas.microsoft.com/office/drawing/2014/main" id="{F5D2907E-70BD-2A4F-BEC5-4108D6D4AD13}"/>
              </a:ext>
            </a:extLst>
          </p:cNvPr>
          <p:cNvSpPr/>
          <p:nvPr/>
        </p:nvSpPr>
        <p:spPr>
          <a:xfrm>
            <a:off x="8742947" y="4175715"/>
            <a:ext cx="3203972" cy="1132516"/>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43DEFF3E-9C0E-874C-867E-5E7A3413C205}"/>
              </a:ext>
            </a:extLst>
          </p:cNvPr>
          <p:cNvSpPr txBox="1"/>
          <p:nvPr/>
        </p:nvSpPr>
        <p:spPr>
          <a:xfrm>
            <a:off x="1110451" y="6123543"/>
            <a:ext cx="4154151" cy="369332"/>
          </a:xfrm>
          <a:prstGeom prst="rect">
            <a:avLst/>
          </a:prstGeom>
          <a:noFill/>
        </p:spPr>
        <p:txBody>
          <a:bodyPr wrap="none" rtlCol="0">
            <a:spAutoFit/>
          </a:bodyPr>
          <a:lstStyle/>
          <a:p>
            <a:r>
              <a:rPr lang="en-US" dirty="0"/>
              <a:t>(in AR and flow, all variables are observed)</a:t>
            </a:r>
          </a:p>
        </p:txBody>
      </p:sp>
      <p:sp>
        <p:nvSpPr>
          <p:cNvPr id="3" name="Date Placeholder 2">
            <a:extLst>
              <a:ext uri="{FF2B5EF4-FFF2-40B4-BE49-F238E27FC236}">
                <a16:creationId xmlns:a16="http://schemas.microsoft.com/office/drawing/2014/main" id="{0C525EAD-B8BD-E549-99C4-3752C3E56C3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18371190-6B14-0D4F-A9ED-DD0C0F736899}"/>
              </a:ext>
            </a:extLst>
          </p:cNvPr>
          <p:cNvSpPr>
            <a:spLocks noGrp="1"/>
          </p:cNvSpPr>
          <p:nvPr>
            <p:ph type="sldNum" sz="quarter" idx="12"/>
          </p:nvPr>
        </p:nvSpPr>
        <p:spPr/>
        <p:txBody>
          <a:bodyPr/>
          <a:lstStyle/>
          <a:p>
            <a:fld id="{6D22F896-40B5-4ADD-8801-0D06FADFA095}" type="slidenum">
              <a:rPr lang="en-US" smtClean="0"/>
              <a:t>26</a:t>
            </a:fld>
            <a:endParaRPr lang="en-US" dirty="0"/>
          </a:p>
        </p:txBody>
      </p:sp>
      <p:cxnSp>
        <p:nvCxnSpPr>
          <p:cNvPr id="11" name="Straight Arrow Connector 10">
            <a:extLst>
              <a:ext uri="{FF2B5EF4-FFF2-40B4-BE49-F238E27FC236}">
                <a16:creationId xmlns:a16="http://schemas.microsoft.com/office/drawing/2014/main" id="{9B73AC86-2635-284B-998A-57A7E850F31F}"/>
              </a:ext>
            </a:extLst>
          </p:cNvPr>
          <p:cNvCxnSpPr/>
          <p:nvPr/>
        </p:nvCxnSpPr>
        <p:spPr>
          <a:xfrm>
            <a:off x="7846142" y="3777508"/>
            <a:ext cx="0" cy="125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5CAB0DE-995D-5446-B6A2-4EA63BFCDB93}"/>
              </a:ext>
            </a:extLst>
          </p:cNvPr>
          <p:cNvCxnSpPr>
            <a:cxnSpLocks/>
          </p:cNvCxnSpPr>
          <p:nvPr/>
        </p:nvCxnSpPr>
        <p:spPr>
          <a:xfrm>
            <a:off x="7831394" y="1707690"/>
            <a:ext cx="0" cy="1252425"/>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64F9297E-B2BF-EC48-9F1F-4277D624E134}"/>
              </a:ext>
            </a:extLst>
          </p:cNvPr>
          <p:cNvPicPr>
            <a:picLocks noChangeAspect="1"/>
          </p:cNvPicPr>
          <p:nvPr/>
        </p:nvPicPr>
        <p:blipFill>
          <a:blip r:embed="rId5"/>
          <a:stretch>
            <a:fillRect/>
          </a:stretch>
        </p:blipFill>
        <p:spPr>
          <a:xfrm>
            <a:off x="7253192" y="4876756"/>
            <a:ext cx="299813" cy="471135"/>
          </a:xfrm>
          <a:prstGeom prst="rect">
            <a:avLst/>
          </a:prstGeom>
        </p:spPr>
      </p:pic>
      <p:pic>
        <p:nvPicPr>
          <p:cNvPr id="21" name="Picture 20">
            <a:extLst>
              <a:ext uri="{FF2B5EF4-FFF2-40B4-BE49-F238E27FC236}">
                <a16:creationId xmlns:a16="http://schemas.microsoft.com/office/drawing/2014/main" id="{D8DB7AB5-DA24-CD4F-B969-028D148A0FA9}"/>
              </a:ext>
            </a:extLst>
          </p:cNvPr>
          <p:cNvPicPr>
            <a:picLocks noChangeAspect="1"/>
          </p:cNvPicPr>
          <p:nvPr/>
        </p:nvPicPr>
        <p:blipFill>
          <a:blip r:embed="rId6"/>
          <a:stretch>
            <a:fillRect/>
          </a:stretch>
        </p:blipFill>
        <p:spPr>
          <a:xfrm>
            <a:off x="8033933" y="1750804"/>
            <a:ext cx="342884" cy="557186"/>
          </a:xfrm>
          <a:prstGeom prst="rect">
            <a:avLst/>
          </a:prstGeom>
        </p:spPr>
      </p:pic>
    </p:spTree>
    <p:extLst>
      <p:ext uri="{BB962C8B-B14F-4D97-AF65-F5344CB8AC3E}">
        <p14:creationId xmlns:p14="http://schemas.microsoft.com/office/powerpoint/2010/main" val="650896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C4450-405B-B047-9BDE-5C5420DD2B55}"/>
              </a:ext>
            </a:extLst>
          </p:cNvPr>
          <p:cNvSpPr>
            <a:spLocks noGrp="1"/>
          </p:cNvSpPr>
          <p:nvPr>
            <p:ph type="title"/>
          </p:nvPr>
        </p:nvSpPr>
        <p:spPr>
          <a:xfrm>
            <a:off x="414915" y="1694377"/>
            <a:ext cx="10515600" cy="2852737"/>
          </a:xfrm>
        </p:spPr>
        <p:txBody>
          <a:bodyPr/>
          <a:lstStyle/>
          <a:p>
            <a:r>
              <a:rPr lang="en-US" dirty="0"/>
              <a:t>VAE Objective</a:t>
            </a:r>
          </a:p>
        </p:txBody>
      </p:sp>
      <p:sp>
        <p:nvSpPr>
          <p:cNvPr id="3" name="TextBox 2">
            <a:extLst>
              <a:ext uri="{FF2B5EF4-FFF2-40B4-BE49-F238E27FC236}">
                <a16:creationId xmlns:a16="http://schemas.microsoft.com/office/drawing/2014/main" id="{82A4FC2D-461A-2C43-A2F0-E10AE94979B5}"/>
              </a:ext>
            </a:extLst>
          </p:cNvPr>
          <p:cNvSpPr txBox="1"/>
          <p:nvPr/>
        </p:nvSpPr>
        <p:spPr>
          <a:xfrm>
            <a:off x="831850" y="5261811"/>
            <a:ext cx="8793413" cy="1200329"/>
          </a:xfrm>
          <a:prstGeom prst="rect">
            <a:avLst/>
          </a:prstGeom>
          <a:noFill/>
        </p:spPr>
        <p:txBody>
          <a:bodyPr wrap="square" rtlCol="0">
            <a:spAutoFit/>
          </a:bodyPr>
          <a:lstStyle/>
          <a:p>
            <a:r>
              <a:rPr lang="en-US" i="1" dirty="0"/>
              <a:t>“Taking the form of a lower bound on the intractable model evidence, variational bounds provide surrogate targets that are more amenable to optimization.” </a:t>
            </a:r>
          </a:p>
          <a:p>
            <a:r>
              <a:rPr lang="en-US" dirty="0" err="1"/>
              <a:t>Rainforth</a:t>
            </a:r>
            <a:r>
              <a:rPr lang="en-US" dirty="0"/>
              <a:t> et al. 2019</a:t>
            </a:r>
          </a:p>
          <a:p>
            <a:endParaRPr lang="en-US" dirty="0"/>
          </a:p>
        </p:txBody>
      </p:sp>
      <p:pic>
        <p:nvPicPr>
          <p:cNvPr id="5" name="Picture 4">
            <a:extLst>
              <a:ext uri="{FF2B5EF4-FFF2-40B4-BE49-F238E27FC236}">
                <a16:creationId xmlns:a16="http://schemas.microsoft.com/office/drawing/2014/main" id="{CE662708-CFFF-0949-B5CA-E627951AEE3E}"/>
              </a:ext>
            </a:extLst>
          </p:cNvPr>
          <p:cNvPicPr>
            <a:picLocks noChangeAspect="1"/>
          </p:cNvPicPr>
          <p:nvPr/>
        </p:nvPicPr>
        <p:blipFill>
          <a:blip r:embed="rId2"/>
          <a:stretch>
            <a:fillRect/>
          </a:stretch>
        </p:blipFill>
        <p:spPr>
          <a:xfrm>
            <a:off x="5672715" y="3969126"/>
            <a:ext cx="5674735" cy="817980"/>
          </a:xfrm>
          <a:prstGeom prst="rect">
            <a:avLst/>
          </a:prstGeom>
        </p:spPr>
      </p:pic>
      <p:pic>
        <p:nvPicPr>
          <p:cNvPr id="4" name="Picture 3">
            <a:extLst>
              <a:ext uri="{FF2B5EF4-FFF2-40B4-BE49-F238E27FC236}">
                <a16:creationId xmlns:a16="http://schemas.microsoft.com/office/drawing/2014/main" id="{657FD5E4-F025-3348-8FC6-DB99E48E69EC}"/>
              </a:ext>
            </a:extLst>
          </p:cNvPr>
          <p:cNvPicPr>
            <a:picLocks noChangeAspect="1"/>
          </p:cNvPicPr>
          <p:nvPr/>
        </p:nvPicPr>
        <p:blipFill>
          <a:blip r:embed="rId3"/>
          <a:stretch>
            <a:fillRect/>
          </a:stretch>
        </p:blipFill>
        <p:spPr>
          <a:xfrm>
            <a:off x="181060" y="27699"/>
            <a:ext cx="5005796" cy="3537350"/>
          </a:xfrm>
          <a:prstGeom prst="rect">
            <a:avLst/>
          </a:prstGeom>
          <a:effectLst>
            <a:outerShdw blurRad="50800" dist="38100" dir="8100000" sx="102000" sy="102000" algn="tr" rotWithShape="0">
              <a:prstClr val="black">
                <a:alpha val="40000"/>
              </a:prstClr>
            </a:outerShdw>
          </a:effectLst>
        </p:spPr>
      </p:pic>
      <p:sp>
        <p:nvSpPr>
          <p:cNvPr id="6" name="Date Placeholder 5">
            <a:extLst>
              <a:ext uri="{FF2B5EF4-FFF2-40B4-BE49-F238E27FC236}">
                <a16:creationId xmlns:a16="http://schemas.microsoft.com/office/drawing/2014/main" id="{06FE2953-44A4-9640-95FD-09943B78836C}"/>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CDA1097F-5241-2F45-A0BD-28BBB427C82C}"/>
              </a:ext>
            </a:extLst>
          </p:cNvPr>
          <p:cNvSpPr>
            <a:spLocks noGrp="1"/>
          </p:cNvSpPr>
          <p:nvPr>
            <p:ph type="sldNum" sz="quarter" idx="12"/>
          </p:nvPr>
        </p:nvSpPr>
        <p:spPr/>
        <p:txBody>
          <a:bodyPr/>
          <a:lstStyle/>
          <a:p>
            <a:fld id="{6D22F896-40B5-4ADD-8801-0D06FADFA095}" type="slidenum">
              <a:rPr lang="en-US" smtClean="0"/>
              <a:t>27</a:t>
            </a:fld>
            <a:endParaRPr lang="en-US" dirty="0"/>
          </a:p>
        </p:txBody>
      </p:sp>
      <p:graphicFrame>
        <p:nvGraphicFramePr>
          <p:cNvPr id="8" name="Content Placeholder 2">
            <a:extLst>
              <a:ext uri="{FF2B5EF4-FFF2-40B4-BE49-F238E27FC236}">
                <a16:creationId xmlns:a16="http://schemas.microsoft.com/office/drawing/2014/main" id="{32D36142-A7F4-1847-AD35-0FE8006E0FCE}"/>
              </a:ext>
            </a:extLst>
          </p:cNvPr>
          <p:cNvGraphicFramePr>
            <a:graphicFrameLocks/>
          </p:cNvGraphicFramePr>
          <p:nvPr>
            <p:extLst>
              <p:ext uri="{D42A27DB-BD31-4B8C-83A1-F6EECF244321}">
                <p14:modId xmlns:p14="http://schemas.microsoft.com/office/powerpoint/2010/main" val="374551605"/>
              </p:ext>
            </p:extLst>
          </p:nvPr>
        </p:nvGraphicFramePr>
        <p:xfrm>
          <a:off x="7422061" y="576263"/>
          <a:ext cx="4355024" cy="28527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Rectangle 8">
            <a:extLst>
              <a:ext uri="{FF2B5EF4-FFF2-40B4-BE49-F238E27FC236}">
                <a16:creationId xmlns:a16="http://schemas.microsoft.com/office/drawing/2014/main" id="{BC425237-D5F0-EB43-96A3-4B7E2B8CE2E2}"/>
              </a:ext>
            </a:extLst>
          </p:cNvPr>
          <p:cNvSpPr/>
          <p:nvPr/>
        </p:nvSpPr>
        <p:spPr>
          <a:xfrm>
            <a:off x="7422061" y="1454385"/>
            <a:ext cx="1789969" cy="24926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914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BF8BBF2-51F0-9742-98A1-1DA519D30DFC}"/>
              </a:ext>
            </a:extLst>
          </p:cNvPr>
          <p:cNvSpPr txBox="1"/>
          <p:nvPr/>
        </p:nvSpPr>
        <p:spPr>
          <a:xfrm>
            <a:off x="212284" y="120877"/>
            <a:ext cx="2463431" cy="369332"/>
          </a:xfrm>
          <a:prstGeom prst="rect">
            <a:avLst/>
          </a:prstGeom>
          <a:noFill/>
        </p:spPr>
        <p:txBody>
          <a:bodyPr wrap="none" rtlCol="0">
            <a:spAutoFit/>
          </a:bodyPr>
          <a:lstStyle/>
          <a:p>
            <a:r>
              <a:rPr lang="en-US" dirty="0"/>
              <a:t>The simpler derivation…</a:t>
            </a:r>
          </a:p>
        </p:txBody>
      </p:sp>
      <p:pic>
        <p:nvPicPr>
          <p:cNvPr id="5" name="Picture 4">
            <a:extLst>
              <a:ext uri="{FF2B5EF4-FFF2-40B4-BE49-F238E27FC236}">
                <a16:creationId xmlns:a16="http://schemas.microsoft.com/office/drawing/2014/main" id="{7ADDE58F-9889-994E-8A70-ADFBC03D8F84}"/>
              </a:ext>
            </a:extLst>
          </p:cNvPr>
          <p:cNvPicPr>
            <a:picLocks noChangeAspect="1"/>
          </p:cNvPicPr>
          <p:nvPr/>
        </p:nvPicPr>
        <p:blipFill>
          <a:blip r:embed="rId2"/>
          <a:stretch>
            <a:fillRect/>
          </a:stretch>
        </p:blipFill>
        <p:spPr>
          <a:xfrm>
            <a:off x="7246373" y="2083832"/>
            <a:ext cx="4767540" cy="1397000"/>
          </a:xfrm>
          <a:prstGeom prst="rect">
            <a:avLst/>
          </a:prstGeom>
        </p:spPr>
      </p:pic>
      <p:sp>
        <p:nvSpPr>
          <p:cNvPr id="8" name="Rectangle 7">
            <a:extLst>
              <a:ext uri="{FF2B5EF4-FFF2-40B4-BE49-F238E27FC236}">
                <a16:creationId xmlns:a16="http://schemas.microsoft.com/office/drawing/2014/main" id="{7270385C-E230-3F49-9B7B-0D92C9BBFEA9}"/>
              </a:ext>
            </a:extLst>
          </p:cNvPr>
          <p:cNvSpPr/>
          <p:nvPr/>
        </p:nvSpPr>
        <p:spPr>
          <a:xfrm>
            <a:off x="7171058" y="1714500"/>
            <a:ext cx="4918169" cy="1766332"/>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5D099B39-6D25-494C-B38C-995A10206C1C}"/>
              </a:ext>
            </a:extLst>
          </p:cNvPr>
          <p:cNvSpPr txBox="1"/>
          <p:nvPr/>
        </p:nvSpPr>
        <p:spPr>
          <a:xfrm>
            <a:off x="9089136" y="1714500"/>
            <a:ext cx="814647" cy="369332"/>
          </a:xfrm>
          <a:prstGeom prst="rect">
            <a:avLst/>
          </a:prstGeom>
          <a:noFill/>
        </p:spPr>
        <p:txBody>
          <a:bodyPr wrap="none" rtlCol="0">
            <a:spAutoFit/>
          </a:bodyPr>
          <a:lstStyle/>
          <a:p>
            <a:r>
              <a:rPr lang="en-US" dirty="0"/>
              <a:t>ELBOs </a:t>
            </a:r>
          </a:p>
        </p:txBody>
      </p:sp>
      <p:sp>
        <p:nvSpPr>
          <p:cNvPr id="10" name="TextBox 9">
            <a:extLst>
              <a:ext uri="{FF2B5EF4-FFF2-40B4-BE49-F238E27FC236}">
                <a16:creationId xmlns:a16="http://schemas.microsoft.com/office/drawing/2014/main" id="{CFDB8722-9E48-B840-80F2-F300BD16B4F9}"/>
              </a:ext>
            </a:extLst>
          </p:cNvPr>
          <p:cNvSpPr txBox="1"/>
          <p:nvPr/>
        </p:nvSpPr>
        <p:spPr>
          <a:xfrm>
            <a:off x="10293275" y="3482925"/>
            <a:ext cx="1898725" cy="369332"/>
          </a:xfrm>
          <a:prstGeom prst="rect">
            <a:avLst/>
          </a:prstGeom>
          <a:noFill/>
        </p:spPr>
        <p:txBody>
          <a:bodyPr wrap="none" rtlCol="0">
            <a:spAutoFit/>
          </a:bodyPr>
          <a:lstStyle/>
          <a:p>
            <a:r>
              <a:rPr lang="en-US" dirty="0"/>
              <a:t>Roeder et al. 2017</a:t>
            </a:r>
          </a:p>
        </p:txBody>
      </p:sp>
      <p:pic>
        <p:nvPicPr>
          <p:cNvPr id="11" name="Picture 10">
            <a:extLst>
              <a:ext uri="{FF2B5EF4-FFF2-40B4-BE49-F238E27FC236}">
                <a16:creationId xmlns:a16="http://schemas.microsoft.com/office/drawing/2014/main" id="{31A8C77B-7436-774C-8416-E20463395DB3}"/>
              </a:ext>
            </a:extLst>
          </p:cNvPr>
          <p:cNvPicPr>
            <a:picLocks noChangeAspect="1"/>
          </p:cNvPicPr>
          <p:nvPr/>
        </p:nvPicPr>
        <p:blipFill>
          <a:blip r:embed="rId3"/>
          <a:stretch>
            <a:fillRect/>
          </a:stretch>
        </p:blipFill>
        <p:spPr>
          <a:xfrm>
            <a:off x="7525560" y="442577"/>
            <a:ext cx="4209163" cy="894447"/>
          </a:xfrm>
          <a:prstGeom prst="rect">
            <a:avLst/>
          </a:prstGeom>
        </p:spPr>
      </p:pic>
      <p:sp>
        <p:nvSpPr>
          <p:cNvPr id="12" name="Rectangle 11">
            <a:extLst>
              <a:ext uri="{FF2B5EF4-FFF2-40B4-BE49-F238E27FC236}">
                <a16:creationId xmlns:a16="http://schemas.microsoft.com/office/drawing/2014/main" id="{E4159448-C2C4-2646-A8CE-EC9EC1BD6636}"/>
              </a:ext>
            </a:extLst>
          </p:cNvPr>
          <p:cNvSpPr/>
          <p:nvPr/>
        </p:nvSpPr>
        <p:spPr>
          <a:xfrm>
            <a:off x="7219184" y="359095"/>
            <a:ext cx="4918169" cy="1132516"/>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AD7DF07B-84FD-4C48-97C8-1E83439A6C38}"/>
              </a:ext>
            </a:extLst>
          </p:cNvPr>
          <p:cNvPicPr>
            <a:picLocks noChangeAspect="1"/>
          </p:cNvPicPr>
          <p:nvPr/>
        </p:nvPicPr>
        <p:blipFill>
          <a:blip r:embed="rId4"/>
          <a:stretch>
            <a:fillRect/>
          </a:stretch>
        </p:blipFill>
        <p:spPr>
          <a:xfrm>
            <a:off x="2086083" y="5784248"/>
            <a:ext cx="8539876" cy="730175"/>
          </a:xfrm>
          <a:prstGeom prst="rect">
            <a:avLst/>
          </a:prstGeom>
        </p:spPr>
      </p:pic>
      <p:pic>
        <p:nvPicPr>
          <p:cNvPr id="21" name="Picture 20">
            <a:extLst>
              <a:ext uri="{FF2B5EF4-FFF2-40B4-BE49-F238E27FC236}">
                <a16:creationId xmlns:a16="http://schemas.microsoft.com/office/drawing/2014/main" id="{772FC2DE-B901-0247-9321-C0EC8528E327}"/>
              </a:ext>
            </a:extLst>
          </p:cNvPr>
          <p:cNvPicPr>
            <a:picLocks noChangeAspect="1"/>
          </p:cNvPicPr>
          <p:nvPr/>
        </p:nvPicPr>
        <p:blipFill>
          <a:blip r:embed="rId5"/>
          <a:stretch>
            <a:fillRect/>
          </a:stretch>
        </p:blipFill>
        <p:spPr>
          <a:xfrm>
            <a:off x="1359177" y="697312"/>
            <a:ext cx="6399781" cy="4879833"/>
          </a:xfrm>
          <a:prstGeom prst="rect">
            <a:avLst/>
          </a:prstGeom>
        </p:spPr>
      </p:pic>
      <p:sp>
        <p:nvSpPr>
          <p:cNvPr id="22" name="TextBox 21">
            <a:extLst>
              <a:ext uri="{FF2B5EF4-FFF2-40B4-BE49-F238E27FC236}">
                <a16:creationId xmlns:a16="http://schemas.microsoft.com/office/drawing/2014/main" id="{7E5439A7-3EE6-4D46-8BA7-4E421E1A30BA}"/>
              </a:ext>
            </a:extLst>
          </p:cNvPr>
          <p:cNvSpPr txBox="1"/>
          <p:nvPr/>
        </p:nvSpPr>
        <p:spPr>
          <a:xfrm>
            <a:off x="7361831" y="3921138"/>
            <a:ext cx="4899418" cy="646331"/>
          </a:xfrm>
          <a:prstGeom prst="rect">
            <a:avLst/>
          </a:prstGeom>
          <a:noFill/>
        </p:spPr>
        <p:txBody>
          <a:bodyPr wrap="none" rtlCol="0">
            <a:spAutoFit/>
          </a:bodyPr>
          <a:lstStyle/>
          <a:p>
            <a:r>
              <a:rPr lang="en-US" dirty="0"/>
              <a:t>This identity trick is also used in the derivation for </a:t>
            </a:r>
          </a:p>
          <a:p>
            <a:r>
              <a:rPr lang="en-US" dirty="0"/>
              <a:t>IWAE</a:t>
            </a:r>
          </a:p>
        </p:txBody>
      </p:sp>
      <p:cxnSp>
        <p:nvCxnSpPr>
          <p:cNvPr id="24" name="Straight Arrow Connector 23">
            <a:extLst>
              <a:ext uri="{FF2B5EF4-FFF2-40B4-BE49-F238E27FC236}">
                <a16:creationId xmlns:a16="http://schemas.microsoft.com/office/drawing/2014/main" id="{C7EA79DB-6911-A443-8035-A6BDD10B8F6E}"/>
              </a:ext>
            </a:extLst>
          </p:cNvPr>
          <p:cNvCxnSpPr/>
          <p:nvPr/>
        </p:nvCxnSpPr>
        <p:spPr>
          <a:xfrm flipH="1" flipV="1">
            <a:off x="5223164" y="2008052"/>
            <a:ext cx="2302396" cy="1842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68BE3DFE-A250-0D42-BA9B-9AB232BF98EE}"/>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15BD40E5-9117-B34D-B0AD-FE6BE16D4DA0}"/>
              </a:ext>
            </a:extLst>
          </p:cNvPr>
          <p:cNvSpPr>
            <a:spLocks noGrp="1"/>
          </p:cNvSpPr>
          <p:nvPr>
            <p:ph type="sldNum" sz="quarter" idx="12"/>
          </p:nvPr>
        </p:nvSpPr>
        <p:spPr/>
        <p:txBody>
          <a:bodyPr/>
          <a:lstStyle/>
          <a:p>
            <a:fld id="{6D22F896-40B5-4ADD-8801-0D06FADFA095}" type="slidenum">
              <a:rPr lang="en-US" smtClean="0"/>
              <a:t>28</a:t>
            </a:fld>
            <a:endParaRPr lang="en-US" dirty="0"/>
          </a:p>
        </p:txBody>
      </p:sp>
      <p:sp>
        <p:nvSpPr>
          <p:cNvPr id="6" name="TextBox 5">
            <a:extLst>
              <a:ext uri="{FF2B5EF4-FFF2-40B4-BE49-F238E27FC236}">
                <a16:creationId xmlns:a16="http://schemas.microsoft.com/office/drawing/2014/main" id="{D26AAD60-7ABD-7145-ACDC-5EEF0445FB7E}"/>
              </a:ext>
            </a:extLst>
          </p:cNvPr>
          <p:cNvSpPr txBox="1"/>
          <p:nvPr/>
        </p:nvSpPr>
        <p:spPr>
          <a:xfrm>
            <a:off x="28999" y="2083832"/>
            <a:ext cx="6067001" cy="369332"/>
          </a:xfrm>
          <a:prstGeom prst="rect">
            <a:avLst/>
          </a:prstGeom>
          <a:noFill/>
        </p:spPr>
        <p:txBody>
          <a:bodyPr wrap="square" rtlCol="0">
            <a:spAutoFit/>
          </a:bodyPr>
          <a:lstStyle/>
          <a:p>
            <a:r>
              <a:rPr lang="en-US" dirty="0"/>
              <a:t>Now exchange integral for expectation over q</a:t>
            </a:r>
          </a:p>
        </p:txBody>
      </p:sp>
    </p:spTree>
    <p:extLst>
      <p:ext uri="{BB962C8B-B14F-4D97-AF65-F5344CB8AC3E}">
        <p14:creationId xmlns:p14="http://schemas.microsoft.com/office/powerpoint/2010/main" val="22180619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5136DAA-0A10-464B-A189-91F83E3D1D63}"/>
              </a:ext>
            </a:extLst>
          </p:cNvPr>
          <p:cNvSpPr txBox="1"/>
          <p:nvPr/>
        </p:nvSpPr>
        <p:spPr>
          <a:xfrm>
            <a:off x="3361386" y="2653048"/>
            <a:ext cx="184731" cy="369332"/>
          </a:xfrm>
          <a:prstGeom prst="rect">
            <a:avLst/>
          </a:prstGeom>
          <a:noFill/>
        </p:spPr>
        <p:txBody>
          <a:bodyPr wrap="none" rtlCol="0">
            <a:spAutoFit/>
          </a:bodyPr>
          <a:lstStyle/>
          <a:p>
            <a:endParaRPr lang="en-US" dirty="0"/>
          </a:p>
        </p:txBody>
      </p:sp>
      <p:pic>
        <p:nvPicPr>
          <p:cNvPr id="70" name="Picture 69">
            <a:extLst>
              <a:ext uri="{FF2B5EF4-FFF2-40B4-BE49-F238E27FC236}">
                <a16:creationId xmlns:a16="http://schemas.microsoft.com/office/drawing/2014/main" id="{AAA05060-CE07-0E4F-A499-F488A257650E}"/>
              </a:ext>
            </a:extLst>
          </p:cNvPr>
          <p:cNvPicPr>
            <a:picLocks noChangeAspect="1"/>
          </p:cNvPicPr>
          <p:nvPr/>
        </p:nvPicPr>
        <p:blipFill>
          <a:blip r:embed="rId2"/>
          <a:stretch>
            <a:fillRect/>
          </a:stretch>
        </p:blipFill>
        <p:spPr>
          <a:xfrm>
            <a:off x="3546117" y="310256"/>
            <a:ext cx="8066434" cy="2050788"/>
          </a:xfrm>
          <a:prstGeom prst="rect">
            <a:avLst/>
          </a:prstGeom>
        </p:spPr>
      </p:pic>
      <p:pic>
        <p:nvPicPr>
          <p:cNvPr id="73" name="Picture 72">
            <a:extLst>
              <a:ext uri="{FF2B5EF4-FFF2-40B4-BE49-F238E27FC236}">
                <a16:creationId xmlns:a16="http://schemas.microsoft.com/office/drawing/2014/main" id="{0FFB51EC-DB82-9543-B50E-C93D35AEF447}"/>
              </a:ext>
            </a:extLst>
          </p:cNvPr>
          <p:cNvPicPr>
            <a:picLocks noChangeAspect="1"/>
          </p:cNvPicPr>
          <p:nvPr/>
        </p:nvPicPr>
        <p:blipFill>
          <a:blip r:embed="rId3"/>
          <a:stretch>
            <a:fillRect/>
          </a:stretch>
        </p:blipFill>
        <p:spPr>
          <a:xfrm>
            <a:off x="3546117" y="2612497"/>
            <a:ext cx="8066434" cy="4129705"/>
          </a:xfrm>
          <a:prstGeom prst="rect">
            <a:avLst/>
          </a:prstGeom>
        </p:spPr>
      </p:pic>
      <p:sp>
        <p:nvSpPr>
          <p:cNvPr id="74" name="TextBox 73">
            <a:extLst>
              <a:ext uri="{FF2B5EF4-FFF2-40B4-BE49-F238E27FC236}">
                <a16:creationId xmlns:a16="http://schemas.microsoft.com/office/drawing/2014/main" id="{927C63FF-73D2-5E45-A3A6-1904B67B9380}"/>
              </a:ext>
            </a:extLst>
          </p:cNvPr>
          <p:cNvSpPr txBox="1"/>
          <p:nvPr/>
        </p:nvSpPr>
        <p:spPr>
          <a:xfrm>
            <a:off x="269962" y="310256"/>
            <a:ext cx="3091424" cy="369332"/>
          </a:xfrm>
          <a:prstGeom prst="rect">
            <a:avLst/>
          </a:prstGeom>
          <a:noFill/>
        </p:spPr>
        <p:txBody>
          <a:bodyPr wrap="none" rtlCol="0">
            <a:spAutoFit/>
          </a:bodyPr>
          <a:lstStyle/>
          <a:p>
            <a:r>
              <a:rPr lang="en-US" dirty="0"/>
              <a:t>The more complex derivation…</a:t>
            </a:r>
          </a:p>
        </p:txBody>
      </p:sp>
      <p:sp>
        <p:nvSpPr>
          <p:cNvPr id="4" name="TextBox 3">
            <a:extLst>
              <a:ext uri="{FF2B5EF4-FFF2-40B4-BE49-F238E27FC236}">
                <a16:creationId xmlns:a16="http://schemas.microsoft.com/office/drawing/2014/main" id="{A5F99B62-01A8-5C44-8739-61BAB1EB2137}"/>
              </a:ext>
            </a:extLst>
          </p:cNvPr>
          <p:cNvSpPr txBox="1"/>
          <p:nvPr/>
        </p:nvSpPr>
        <p:spPr>
          <a:xfrm>
            <a:off x="3898232" y="7443537"/>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95601DB8-87B8-A74F-A809-23DBFD6E7661}"/>
              </a:ext>
            </a:extLst>
          </p:cNvPr>
          <p:cNvSpPr txBox="1"/>
          <p:nvPr/>
        </p:nvSpPr>
        <p:spPr>
          <a:xfrm>
            <a:off x="1250576" y="6347012"/>
            <a:ext cx="1438086" cy="369332"/>
          </a:xfrm>
          <a:prstGeom prst="rect">
            <a:avLst/>
          </a:prstGeom>
          <a:noFill/>
        </p:spPr>
        <p:txBody>
          <a:bodyPr wrap="none" rtlCol="0">
            <a:spAutoFit/>
          </a:bodyPr>
          <a:lstStyle/>
          <a:p>
            <a:r>
              <a:rPr lang="en-US" dirty="0"/>
              <a:t>MacKay 2003</a:t>
            </a:r>
          </a:p>
        </p:txBody>
      </p:sp>
      <p:sp>
        <p:nvSpPr>
          <p:cNvPr id="2" name="Date Placeholder 1">
            <a:extLst>
              <a:ext uri="{FF2B5EF4-FFF2-40B4-BE49-F238E27FC236}">
                <a16:creationId xmlns:a16="http://schemas.microsoft.com/office/drawing/2014/main" id="{83F03AE3-6036-204B-969F-EDAF3682BC8E}"/>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22C08FDF-B1D7-BC4E-B08A-5DC066082F5B}"/>
              </a:ext>
            </a:extLst>
          </p:cNvPr>
          <p:cNvSpPr>
            <a:spLocks noGrp="1"/>
          </p:cNvSpPr>
          <p:nvPr>
            <p:ph type="sldNum" sz="quarter" idx="12"/>
          </p:nvPr>
        </p:nvSpPr>
        <p:spPr/>
        <p:txBody>
          <a:bodyPr/>
          <a:lstStyle/>
          <a:p>
            <a:fld id="{6D22F896-40B5-4ADD-8801-0D06FADFA095}" type="slidenum">
              <a:rPr lang="en-US" smtClean="0"/>
              <a:t>29</a:t>
            </a:fld>
            <a:endParaRPr lang="en-US" dirty="0"/>
          </a:p>
        </p:txBody>
      </p:sp>
    </p:spTree>
    <p:extLst>
      <p:ext uri="{BB962C8B-B14F-4D97-AF65-F5344CB8AC3E}">
        <p14:creationId xmlns:p14="http://schemas.microsoft.com/office/powerpoint/2010/main" val="1129050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C4D2981-DC72-8F41-B5DC-6AEDE5C27B6F}"/>
              </a:ext>
            </a:extLst>
          </p:cNvPr>
          <p:cNvSpPr/>
          <p:nvPr/>
        </p:nvSpPr>
        <p:spPr>
          <a:xfrm>
            <a:off x="1033269" y="3765413"/>
            <a:ext cx="5238841" cy="2043953"/>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26E44-FD0E-D14D-93B4-D8D6C12B2FB0}"/>
              </a:ext>
            </a:extLst>
          </p:cNvPr>
          <p:cNvSpPr>
            <a:spLocks noGrp="1"/>
          </p:cNvSpPr>
          <p:nvPr>
            <p:ph type="title"/>
          </p:nvPr>
        </p:nvSpPr>
        <p:spPr>
          <a:xfrm>
            <a:off x="482169" y="36773"/>
            <a:ext cx="9435152" cy="789673"/>
          </a:xfrm>
        </p:spPr>
        <p:txBody>
          <a:bodyPr vert="horz" lIns="228600" tIns="228600" rIns="228600" bIns="0" rtlCol="0" anchor="ctr">
            <a:normAutofit/>
          </a:bodyPr>
          <a:lstStyle/>
          <a:p>
            <a:pPr>
              <a:lnSpc>
                <a:spcPct val="80000"/>
              </a:lnSpc>
            </a:pPr>
            <a:r>
              <a:rPr lang="en-US" dirty="0"/>
              <a:t>Some definitions</a:t>
            </a:r>
          </a:p>
        </p:txBody>
      </p:sp>
      <p:pic>
        <p:nvPicPr>
          <p:cNvPr id="26" name="Content Placeholder 21">
            <a:extLst>
              <a:ext uri="{FF2B5EF4-FFF2-40B4-BE49-F238E27FC236}">
                <a16:creationId xmlns:a16="http://schemas.microsoft.com/office/drawing/2014/main" id="{65B4EEFE-A08D-C746-87B6-7122B6B4D3C4}"/>
              </a:ext>
            </a:extLst>
          </p:cNvPr>
          <p:cNvPicPr>
            <a:picLocks noChangeAspect="1"/>
          </p:cNvPicPr>
          <p:nvPr/>
        </p:nvPicPr>
        <p:blipFill>
          <a:blip r:embed="rId2"/>
          <a:stretch>
            <a:fillRect/>
          </a:stretch>
        </p:blipFill>
        <p:spPr>
          <a:xfrm>
            <a:off x="1189481" y="1266622"/>
            <a:ext cx="4906519" cy="5127628"/>
          </a:xfrm>
          <a:prstGeom prst="rect">
            <a:avLst/>
          </a:prstGeom>
        </p:spPr>
      </p:pic>
      <p:sp>
        <p:nvSpPr>
          <p:cNvPr id="24" name="TextBox 23">
            <a:extLst>
              <a:ext uri="{FF2B5EF4-FFF2-40B4-BE49-F238E27FC236}">
                <a16:creationId xmlns:a16="http://schemas.microsoft.com/office/drawing/2014/main" id="{A6DFC236-047F-F34B-9A3C-797ABB8D60A0}"/>
              </a:ext>
            </a:extLst>
          </p:cNvPr>
          <p:cNvSpPr txBox="1"/>
          <p:nvPr/>
        </p:nvSpPr>
        <p:spPr>
          <a:xfrm>
            <a:off x="4899203" y="3045457"/>
            <a:ext cx="916661" cy="369332"/>
          </a:xfrm>
          <a:prstGeom prst="rect">
            <a:avLst/>
          </a:prstGeom>
          <a:noFill/>
        </p:spPr>
        <p:txBody>
          <a:bodyPr wrap="none" rtlCol="0">
            <a:spAutoFit/>
          </a:bodyPr>
          <a:lstStyle/>
          <a:p>
            <a:r>
              <a:rPr lang="en-US" dirty="0"/>
              <a:t>Entropy</a:t>
            </a:r>
          </a:p>
        </p:txBody>
      </p:sp>
      <p:sp>
        <p:nvSpPr>
          <p:cNvPr id="79" name="TextBox 78">
            <a:extLst>
              <a:ext uri="{FF2B5EF4-FFF2-40B4-BE49-F238E27FC236}">
                <a16:creationId xmlns:a16="http://schemas.microsoft.com/office/drawing/2014/main" id="{ABC2F447-ED6F-1D42-96B2-16DF19F29533}"/>
              </a:ext>
            </a:extLst>
          </p:cNvPr>
          <p:cNvSpPr txBox="1"/>
          <p:nvPr/>
        </p:nvSpPr>
        <p:spPr>
          <a:xfrm>
            <a:off x="4112910" y="5410054"/>
            <a:ext cx="2031005" cy="369332"/>
          </a:xfrm>
          <a:prstGeom prst="rect">
            <a:avLst/>
          </a:prstGeom>
          <a:noFill/>
        </p:spPr>
        <p:txBody>
          <a:bodyPr wrap="none" rtlCol="0">
            <a:spAutoFit/>
          </a:bodyPr>
          <a:lstStyle/>
          <a:p>
            <a:r>
              <a:rPr lang="en-US" dirty="0"/>
              <a:t>Mutual Information</a:t>
            </a:r>
          </a:p>
        </p:txBody>
      </p:sp>
      <p:sp>
        <p:nvSpPr>
          <p:cNvPr id="81" name="TextBox 80">
            <a:extLst>
              <a:ext uri="{FF2B5EF4-FFF2-40B4-BE49-F238E27FC236}">
                <a16:creationId xmlns:a16="http://schemas.microsoft.com/office/drawing/2014/main" id="{A16F2D92-CA3A-3544-8F5C-407AD9DAA1EB}"/>
              </a:ext>
            </a:extLst>
          </p:cNvPr>
          <p:cNvSpPr txBox="1"/>
          <p:nvPr/>
        </p:nvSpPr>
        <p:spPr>
          <a:xfrm>
            <a:off x="4996003" y="5994754"/>
            <a:ext cx="4322850" cy="369332"/>
          </a:xfrm>
          <a:prstGeom prst="rect">
            <a:avLst/>
          </a:prstGeom>
          <a:noFill/>
        </p:spPr>
        <p:txBody>
          <a:bodyPr wrap="none" rtlCol="0">
            <a:spAutoFit/>
          </a:bodyPr>
          <a:lstStyle/>
          <a:p>
            <a:r>
              <a:rPr lang="en-US" dirty="0"/>
              <a:t>Divergences and Integral Probability Metrics</a:t>
            </a:r>
          </a:p>
        </p:txBody>
      </p:sp>
      <p:sp>
        <p:nvSpPr>
          <p:cNvPr id="27" name="Rectangle 26">
            <a:extLst>
              <a:ext uri="{FF2B5EF4-FFF2-40B4-BE49-F238E27FC236}">
                <a16:creationId xmlns:a16="http://schemas.microsoft.com/office/drawing/2014/main" id="{A5AD51F1-0C8C-C548-AB35-9BBFDDF34780}"/>
              </a:ext>
            </a:extLst>
          </p:cNvPr>
          <p:cNvSpPr/>
          <p:nvPr/>
        </p:nvSpPr>
        <p:spPr>
          <a:xfrm>
            <a:off x="1033269" y="777735"/>
            <a:ext cx="4906519" cy="280614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8CDF211-68DE-5A4D-9EFC-0FE325FA22A5}"/>
              </a:ext>
            </a:extLst>
          </p:cNvPr>
          <p:cNvSpPr/>
          <p:nvPr/>
        </p:nvSpPr>
        <p:spPr>
          <a:xfrm>
            <a:off x="1033269" y="5885391"/>
            <a:ext cx="8285584" cy="61607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B79B836-5EDD-FB4A-B24F-8FDCA88C7C62}"/>
              </a:ext>
            </a:extLst>
          </p:cNvPr>
          <p:cNvPicPr>
            <a:picLocks noChangeAspect="1"/>
          </p:cNvPicPr>
          <p:nvPr/>
        </p:nvPicPr>
        <p:blipFill>
          <a:blip r:embed="rId3"/>
          <a:stretch>
            <a:fillRect/>
          </a:stretch>
        </p:blipFill>
        <p:spPr>
          <a:xfrm>
            <a:off x="6143915" y="973372"/>
            <a:ext cx="3909450" cy="2229834"/>
          </a:xfrm>
          <a:prstGeom prst="rect">
            <a:avLst/>
          </a:prstGeom>
        </p:spPr>
      </p:pic>
      <p:sp>
        <p:nvSpPr>
          <p:cNvPr id="13" name="Rectangle 12">
            <a:extLst>
              <a:ext uri="{FF2B5EF4-FFF2-40B4-BE49-F238E27FC236}">
                <a16:creationId xmlns:a16="http://schemas.microsoft.com/office/drawing/2014/main" id="{DFF575E1-A9C1-2642-A8B2-72CEF6F02C4A}"/>
              </a:ext>
            </a:extLst>
          </p:cNvPr>
          <p:cNvSpPr/>
          <p:nvPr/>
        </p:nvSpPr>
        <p:spPr>
          <a:xfrm>
            <a:off x="6096000" y="787530"/>
            <a:ext cx="4168052" cy="2599126"/>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93B90A-4A5B-1148-AA0B-CFD3ACFA2AAE}"/>
              </a:ext>
            </a:extLst>
          </p:cNvPr>
          <p:cNvSpPr txBox="1"/>
          <p:nvPr/>
        </p:nvSpPr>
        <p:spPr>
          <a:xfrm>
            <a:off x="8522485" y="2990275"/>
            <a:ext cx="1741567" cy="369332"/>
          </a:xfrm>
          <a:prstGeom prst="rect">
            <a:avLst/>
          </a:prstGeom>
          <a:noFill/>
        </p:spPr>
        <p:txBody>
          <a:bodyPr wrap="none" rtlCol="0">
            <a:spAutoFit/>
          </a:bodyPr>
          <a:lstStyle/>
          <a:p>
            <a:r>
              <a:rPr lang="en-US" dirty="0"/>
              <a:t>Total Correlation</a:t>
            </a:r>
          </a:p>
        </p:txBody>
      </p:sp>
      <p:sp>
        <p:nvSpPr>
          <p:cNvPr id="16" name="TextBox 15">
            <a:extLst>
              <a:ext uri="{FF2B5EF4-FFF2-40B4-BE49-F238E27FC236}">
                <a16:creationId xmlns:a16="http://schemas.microsoft.com/office/drawing/2014/main" id="{47FF6A6B-26F6-DD42-8AE5-66546F599E3E}"/>
              </a:ext>
            </a:extLst>
          </p:cNvPr>
          <p:cNvSpPr txBox="1"/>
          <p:nvPr/>
        </p:nvSpPr>
        <p:spPr>
          <a:xfrm>
            <a:off x="9318853" y="5925426"/>
            <a:ext cx="2131674" cy="923330"/>
          </a:xfrm>
          <a:prstGeom prst="rect">
            <a:avLst/>
          </a:prstGeom>
          <a:noFill/>
        </p:spPr>
        <p:txBody>
          <a:bodyPr wrap="none" rtlCol="0">
            <a:spAutoFit/>
          </a:bodyPr>
          <a:lstStyle/>
          <a:p>
            <a:r>
              <a:rPr lang="en-US" dirty="0"/>
              <a:t>Gao et al. 2019</a:t>
            </a:r>
          </a:p>
          <a:p>
            <a:r>
              <a:rPr lang="en-US" dirty="0"/>
              <a:t>Cover, Thomas  2006</a:t>
            </a:r>
          </a:p>
          <a:p>
            <a:r>
              <a:rPr lang="en-US" dirty="0" err="1"/>
              <a:t>Belghazi</a:t>
            </a:r>
            <a:r>
              <a:rPr lang="en-US" dirty="0"/>
              <a:t> et al. 2018</a:t>
            </a:r>
          </a:p>
        </p:txBody>
      </p:sp>
      <p:pic>
        <p:nvPicPr>
          <p:cNvPr id="9" name="Picture 8">
            <a:extLst>
              <a:ext uri="{FF2B5EF4-FFF2-40B4-BE49-F238E27FC236}">
                <a16:creationId xmlns:a16="http://schemas.microsoft.com/office/drawing/2014/main" id="{2B1ED6FA-B1DB-EA4D-9891-319A5623EE70}"/>
              </a:ext>
            </a:extLst>
          </p:cNvPr>
          <p:cNvPicPr>
            <a:picLocks noChangeAspect="1"/>
          </p:cNvPicPr>
          <p:nvPr/>
        </p:nvPicPr>
        <p:blipFill>
          <a:blip r:embed="rId4"/>
          <a:stretch>
            <a:fillRect/>
          </a:stretch>
        </p:blipFill>
        <p:spPr>
          <a:xfrm>
            <a:off x="6198728" y="3221469"/>
            <a:ext cx="4473166" cy="3149563"/>
          </a:xfrm>
          <a:prstGeom prst="rect">
            <a:avLst/>
          </a:prstGeom>
        </p:spPr>
      </p:pic>
      <p:pic>
        <p:nvPicPr>
          <p:cNvPr id="7" name="Picture 6">
            <a:extLst>
              <a:ext uri="{FF2B5EF4-FFF2-40B4-BE49-F238E27FC236}">
                <a16:creationId xmlns:a16="http://schemas.microsoft.com/office/drawing/2014/main" id="{445FD87D-7FB7-6340-836D-EBE9D187A1CC}"/>
              </a:ext>
            </a:extLst>
          </p:cNvPr>
          <p:cNvPicPr>
            <a:picLocks noChangeAspect="1"/>
          </p:cNvPicPr>
          <p:nvPr/>
        </p:nvPicPr>
        <p:blipFill>
          <a:blip r:embed="rId5"/>
          <a:stretch>
            <a:fillRect/>
          </a:stretch>
        </p:blipFill>
        <p:spPr>
          <a:xfrm>
            <a:off x="6373075" y="3457410"/>
            <a:ext cx="4353631" cy="2360350"/>
          </a:xfrm>
          <a:prstGeom prst="rect">
            <a:avLst/>
          </a:prstGeom>
        </p:spPr>
      </p:pic>
      <p:sp>
        <p:nvSpPr>
          <p:cNvPr id="3" name="Date Placeholder 2">
            <a:extLst>
              <a:ext uri="{FF2B5EF4-FFF2-40B4-BE49-F238E27FC236}">
                <a16:creationId xmlns:a16="http://schemas.microsoft.com/office/drawing/2014/main" id="{37BEE1CE-5768-724D-95F2-10D0AA091CB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1AFFF8AE-3440-0F49-9E1E-109A10116327}"/>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5121322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5136DAA-0A10-464B-A189-91F83E3D1D63}"/>
              </a:ext>
            </a:extLst>
          </p:cNvPr>
          <p:cNvSpPr txBox="1"/>
          <p:nvPr/>
        </p:nvSpPr>
        <p:spPr>
          <a:xfrm>
            <a:off x="3361386" y="2653048"/>
            <a:ext cx="184731" cy="369332"/>
          </a:xfrm>
          <a:prstGeom prst="rect">
            <a:avLst/>
          </a:prstGeom>
          <a:noFill/>
        </p:spPr>
        <p:txBody>
          <a:bodyPr wrap="none" rtlCol="0">
            <a:spAutoFit/>
          </a:bodyPr>
          <a:lstStyle/>
          <a:p>
            <a:endParaRPr lang="en-US" dirty="0"/>
          </a:p>
        </p:txBody>
      </p:sp>
      <p:pic>
        <p:nvPicPr>
          <p:cNvPr id="70" name="Picture 69">
            <a:extLst>
              <a:ext uri="{FF2B5EF4-FFF2-40B4-BE49-F238E27FC236}">
                <a16:creationId xmlns:a16="http://schemas.microsoft.com/office/drawing/2014/main" id="{AAA05060-CE07-0E4F-A499-F488A257650E}"/>
              </a:ext>
            </a:extLst>
          </p:cNvPr>
          <p:cNvPicPr>
            <a:picLocks noChangeAspect="1"/>
          </p:cNvPicPr>
          <p:nvPr/>
        </p:nvPicPr>
        <p:blipFill>
          <a:blip r:embed="rId2"/>
          <a:stretch>
            <a:fillRect/>
          </a:stretch>
        </p:blipFill>
        <p:spPr>
          <a:xfrm>
            <a:off x="3546117" y="310256"/>
            <a:ext cx="8066434" cy="2050788"/>
          </a:xfrm>
          <a:prstGeom prst="rect">
            <a:avLst/>
          </a:prstGeom>
        </p:spPr>
      </p:pic>
      <p:pic>
        <p:nvPicPr>
          <p:cNvPr id="73" name="Picture 72">
            <a:extLst>
              <a:ext uri="{FF2B5EF4-FFF2-40B4-BE49-F238E27FC236}">
                <a16:creationId xmlns:a16="http://schemas.microsoft.com/office/drawing/2014/main" id="{0FFB51EC-DB82-9543-B50E-C93D35AEF447}"/>
              </a:ext>
            </a:extLst>
          </p:cNvPr>
          <p:cNvPicPr>
            <a:picLocks noChangeAspect="1"/>
          </p:cNvPicPr>
          <p:nvPr/>
        </p:nvPicPr>
        <p:blipFill>
          <a:blip r:embed="rId3"/>
          <a:stretch>
            <a:fillRect/>
          </a:stretch>
        </p:blipFill>
        <p:spPr>
          <a:xfrm>
            <a:off x="3546117" y="2612497"/>
            <a:ext cx="8066434" cy="4129705"/>
          </a:xfrm>
          <a:prstGeom prst="rect">
            <a:avLst/>
          </a:prstGeom>
        </p:spPr>
      </p:pic>
      <p:sp>
        <p:nvSpPr>
          <p:cNvPr id="74" name="TextBox 73">
            <a:extLst>
              <a:ext uri="{FF2B5EF4-FFF2-40B4-BE49-F238E27FC236}">
                <a16:creationId xmlns:a16="http://schemas.microsoft.com/office/drawing/2014/main" id="{927C63FF-73D2-5E45-A3A6-1904B67B9380}"/>
              </a:ext>
            </a:extLst>
          </p:cNvPr>
          <p:cNvSpPr txBox="1"/>
          <p:nvPr/>
        </p:nvSpPr>
        <p:spPr>
          <a:xfrm>
            <a:off x="269962" y="310256"/>
            <a:ext cx="3091424" cy="369332"/>
          </a:xfrm>
          <a:prstGeom prst="rect">
            <a:avLst/>
          </a:prstGeom>
          <a:noFill/>
        </p:spPr>
        <p:txBody>
          <a:bodyPr wrap="none" rtlCol="0">
            <a:spAutoFit/>
          </a:bodyPr>
          <a:lstStyle/>
          <a:p>
            <a:r>
              <a:rPr lang="en-US" dirty="0"/>
              <a:t>The more complex derivation…</a:t>
            </a:r>
          </a:p>
        </p:txBody>
      </p:sp>
      <p:sp>
        <p:nvSpPr>
          <p:cNvPr id="4" name="TextBox 3">
            <a:extLst>
              <a:ext uri="{FF2B5EF4-FFF2-40B4-BE49-F238E27FC236}">
                <a16:creationId xmlns:a16="http://schemas.microsoft.com/office/drawing/2014/main" id="{A5F99B62-01A8-5C44-8739-61BAB1EB2137}"/>
              </a:ext>
            </a:extLst>
          </p:cNvPr>
          <p:cNvSpPr txBox="1"/>
          <p:nvPr/>
        </p:nvSpPr>
        <p:spPr>
          <a:xfrm>
            <a:off x="3898232" y="7443537"/>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7ED099AF-7175-C64A-8457-785433B3F895}"/>
              </a:ext>
            </a:extLst>
          </p:cNvPr>
          <p:cNvSpPr txBox="1"/>
          <p:nvPr/>
        </p:nvSpPr>
        <p:spPr>
          <a:xfrm>
            <a:off x="6912995" y="3644153"/>
            <a:ext cx="4699556" cy="923330"/>
          </a:xfrm>
          <a:prstGeom prst="rect">
            <a:avLst/>
          </a:prstGeom>
          <a:noFill/>
        </p:spPr>
        <p:txBody>
          <a:bodyPr wrap="none" rtlCol="0">
            <a:spAutoFit/>
          </a:bodyPr>
          <a:lstStyle/>
          <a:p>
            <a:r>
              <a:rPr lang="en-US" dirty="0"/>
              <a:t>This is reverse KL and called ‘I-projection’</a:t>
            </a:r>
          </a:p>
          <a:p>
            <a:r>
              <a:rPr lang="en-US" dirty="0"/>
              <a:t>(as opposed to normal KL = Moment-projection)</a:t>
            </a:r>
          </a:p>
          <a:p>
            <a:r>
              <a:rPr lang="en-US" dirty="0"/>
              <a:t>Zero-forcing (as opposed to zero avoiding)</a:t>
            </a:r>
          </a:p>
        </p:txBody>
      </p:sp>
      <p:cxnSp>
        <p:nvCxnSpPr>
          <p:cNvPr id="7" name="Straight Arrow Connector 6">
            <a:extLst>
              <a:ext uri="{FF2B5EF4-FFF2-40B4-BE49-F238E27FC236}">
                <a16:creationId xmlns:a16="http://schemas.microsoft.com/office/drawing/2014/main" id="{1823E3EB-E3A6-5647-93A2-E415C0713B95}"/>
              </a:ext>
            </a:extLst>
          </p:cNvPr>
          <p:cNvCxnSpPr>
            <a:cxnSpLocks/>
          </p:cNvCxnSpPr>
          <p:nvPr/>
        </p:nvCxnSpPr>
        <p:spPr>
          <a:xfrm flipH="1" flipV="1">
            <a:off x="7732059" y="3429002"/>
            <a:ext cx="605117" cy="215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5601DB8-87B8-A74F-A809-23DBFD6E7661}"/>
              </a:ext>
            </a:extLst>
          </p:cNvPr>
          <p:cNvSpPr txBox="1"/>
          <p:nvPr/>
        </p:nvSpPr>
        <p:spPr>
          <a:xfrm>
            <a:off x="1250576" y="6347012"/>
            <a:ext cx="1438086" cy="369332"/>
          </a:xfrm>
          <a:prstGeom prst="rect">
            <a:avLst/>
          </a:prstGeom>
          <a:noFill/>
        </p:spPr>
        <p:txBody>
          <a:bodyPr wrap="none" rtlCol="0">
            <a:spAutoFit/>
          </a:bodyPr>
          <a:lstStyle/>
          <a:p>
            <a:r>
              <a:rPr lang="en-US" dirty="0"/>
              <a:t>MacKay 2003</a:t>
            </a:r>
          </a:p>
        </p:txBody>
      </p:sp>
      <p:sp>
        <p:nvSpPr>
          <p:cNvPr id="2" name="Date Placeholder 1">
            <a:extLst>
              <a:ext uri="{FF2B5EF4-FFF2-40B4-BE49-F238E27FC236}">
                <a16:creationId xmlns:a16="http://schemas.microsoft.com/office/drawing/2014/main" id="{FE3D7C9F-CF1A-B942-AA43-13C4BB9C1713}"/>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762FABF6-E905-C844-9765-9F4524E1D372}"/>
              </a:ext>
            </a:extLst>
          </p:cNvPr>
          <p:cNvSpPr>
            <a:spLocks noGrp="1"/>
          </p:cNvSpPr>
          <p:nvPr>
            <p:ph type="sldNum" sz="quarter" idx="12"/>
          </p:nvPr>
        </p:nvSpPr>
        <p:spPr/>
        <p:txBody>
          <a:bodyPr/>
          <a:lstStyle/>
          <a:p>
            <a:fld id="{6D22F896-40B5-4ADD-8801-0D06FADFA095}" type="slidenum">
              <a:rPr lang="en-US" smtClean="0"/>
              <a:t>30</a:t>
            </a:fld>
            <a:endParaRPr lang="en-US" dirty="0"/>
          </a:p>
        </p:txBody>
      </p:sp>
    </p:spTree>
    <p:extLst>
      <p:ext uri="{BB962C8B-B14F-4D97-AF65-F5344CB8AC3E}">
        <p14:creationId xmlns:p14="http://schemas.microsoft.com/office/powerpoint/2010/main" val="40046850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85136DAA-0A10-464B-A189-91F83E3D1D63}"/>
              </a:ext>
            </a:extLst>
          </p:cNvPr>
          <p:cNvSpPr txBox="1"/>
          <p:nvPr/>
        </p:nvSpPr>
        <p:spPr>
          <a:xfrm>
            <a:off x="3361386" y="2653048"/>
            <a:ext cx="184731" cy="369332"/>
          </a:xfrm>
          <a:prstGeom prst="rect">
            <a:avLst/>
          </a:prstGeom>
          <a:noFill/>
        </p:spPr>
        <p:txBody>
          <a:bodyPr wrap="none" rtlCol="0">
            <a:spAutoFit/>
          </a:bodyPr>
          <a:lstStyle/>
          <a:p>
            <a:endParaRPr lang="en-US" dirty="0"/>
          </a:p>
        </p:txBody>
      </p:sp>
      <p:pic>
        <p:nvPicPr>
          <p:cNvPr id="70" name="Picture 69">
            <a:extLst>
              <a:ext uri="{FF2B5EF4-FFF2-40B4-BE49-F238E27FC236}">
                <a16:creationId xmlns:a16="http://schemas.microsoft.com/office/drawing/2014/main" id="{AAA05060-CE07-0E4F-A499-F488A257650E}"/>
              </a:ext>
            </a:extLst>
          </p:cNvPr>
          <p:cNvPicPr>
            <a:picLocks noChangeAspect="1"/>
          </p:cNvPicPr>
          <p:nvPr/>
        </p:nvPicPr>
        <p:blipFill>
          <a:blip r:embed="rId2"/>
          <a:stretch>
            <a:fillRect/>
          </a:stretch>
        </p:blipFill>
        <p:spPr>
          <a:xfrm>
            <a:off x="3546117" y="310256"/>
            <a:ext cx="8066434" cy="2050788"/>
          </a:xfrm>
          <a:prstGeom prst="rect">
            <a:avLst/>
          </a:prstGeom>
        </p:spPr>
      </p:pic>
      <p:pic>
        <p:nvPicPr>
          <p:cNvPr id="73" name="Picture 72">
            <a:extLst>
              <a:ext uri="{FF2B5EF4-FFF2-40B4-BE49-F238E27FC236}">
                <a16:creationId xmlns:a16="http://schemas.microsoft.com/office/drawing/2014/main" id="{0FFB51EC-DB82-9543-B50E-C93D35AEF447}"/>
              </a:ext>
            </a:extLst>
          </p:cNvPr>
          <p:cNvPicPr>
            <a:picLocks noChangeAspect="1"/>
          </p:cNvPicPr>
          <p:nvPr/>
        </p:nvPicPr>
        <p:blipFill>
          <a:blip r:embed="rId3"/>
          <a:stretch>
            <a:fillRect/>
          </a:stretch>
        </p:blipFill>
        <p:spPr>
          <a:xfrm>
            <a:off x="3546117" y="2612497"/>
            <a:ext cx="8066434" cy="4129705"/>
          </a:xfrm>
          <a:prstGeom prst="rect">
            <a:avLst/>
          </a:prstGeom>
        </p:spPr>
      </p:pic>
      <p:sp>
        <p:nvSpPr>
          <p:cNvPr id="74" name="TextBox 73">
            <a:extLst>
              <a:ext uri="{FF2B5EF4-FFF2-40B4-BE49-F238E27FC236}">
                <a16:creationId xmlns:a16="http://schemas.microsoft.com/office/drawing/2014/main" id="{927C63FF-73D2-5E45-A3A6-1904B67B9380}"/>
              </a:ext>
            </a:extLst>
          </p:cNvPr>
          <p:cNvSpPr txBox="1"/>
          <p:nvPr/>
        </p:nvSpPr>
        <p:spPr>
          <a:xfrm>
            <a:off x="269962" y="310256"/>
            <a:ext cx="3091424" cy="369332"/>
          </a:xfrm>
          <a:prstGeom prst="rect">
            <a:avLst/>
          </a:prstGeom>
          <a:noFill/>
        </p:spPr>
        <p:txBody>
          <a:bodyPr wrap="none" rtlCol="0">
            <a:spAutoFit/>
          </a:bodyPr>
          <a:lstStyle/>
          <a:p>
            <a:r>
              <a:rPr lang="en-US" dirty="0"/>
              <a:t>The more complex derivation…</a:t>
            </a:r>
          </a:p>
        </p:txBody>
      </p:sp>
      <p:sp>
        <p:nvSpPr>
          <p:cNvPr id="4" name="TextBox 3">
            <a:extLst>
              <a:ext uri="{FF2B5EF4-FFF2-40B4-BE49-F238E27FC236}">
                <a16:creationId xmlns:a16="http://schemas.microsoft.com/office/drawing/2014/main" id="{A5F99B62-01A8-5C44-8739-61BAB1EB2137}"/>
              </a:ext>
            </a:extLst>
          </p:cNvPr>
          <p:cNvSpPr txBox="1"/>
          <p:nvPr/>
        </p:nvSpPr>
        <p:spPr>
          <a:xfrm>
            <a:off x="3898232" y="7443537"/>
            <a:ext cx="184731" cy="369332"/>
          </a:xfrm>
          <a:prstGeom prst="rect">
            <a:avLst/>
          </a:prstGeom>
          <a:noFill/>
        </p:spPr>
        <p:txBody>
          <a:bodyPr wrap="none" rtlCol="0">
            <a:spAutoFit/>
          </a:bodyPr>
          <a:lstStyle/>
          <a:p>
            <a:endParaRPr lang="en-US" dirty="0"/>
          </a:p>
        </p:txBody>
      </p:sp>
      <p:cxnSp>
        <p:nvCxnSpPr>
          <p:cNvPr id="7" name="Straight Arrow Connector 6">
            <a:extLst>
              <a:ext uri="{FF2B5EF4-FFF2-40B4-BE49-F238E27FC236}">
                <a16:creationId xmlns:a16="http://schemas.microsoft.com/office/drawing/2014/main" id="{1823E3EB-E3A6-5647-93A2-E415C0713B95}"/>
              </a:ext>
            </a:extLst>
          </p:cNvPr>
          <p:cNvCxnSpPr>
            <a:cxnSpLocks/>
          </p:cNvCxnSpPr>
          <p:nvPr/>
        </p:nvCxnSpPr>
        <p:spPr>
          <a:xfrm flipH="1" flipV="1">
            <a:off x="7732059" y="3429002"/>
            <a:ext cx="605117" cy="215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5601DB8-87B8-A74F-A809-23DBFD6E7661}"/>
              </a:ext>
            </a:extLst>
          </p:cNvPr>
          <p:cNvSpPr txBox="1"/>
          <p:nvPr/>
        </p:nvSpPr>
        <p:spPr>
          <a:xfrm>
            <a:off x="1250576" y="6347012"/>
            <a:ext cx="1438086" cy="369332"/>
          </a:xfrm>
          <a:prstGeom prst="rect">
            <a:avLst/>
          </a:prstGeom>
          <a:noFill/>
        </p:spPr>
        <p:txBody>
          <a:bodyPr wrap="none" rtlCol="0">
            <a:spAutoFit/>
          </a:bodyPr>
          <a:lstStyle/>
          <a:p>
            <a:r>
              <a:rPr lang="en-US" dirty="0"/>
              <a:t>MacKay 2003</a:t>
            </a:r>
          </a:p>
        </p:txBody>
      </p:sp>
      <p:sp>
        <p:nvSpPr>
          <p:cNvPr id="2" name="Rectangle 1">
            <a:extLst>
              <a:ext uri="{FF2B5EF4-FFF2-40B4-BE49-F238E27FC236}">
                <a16:creationId xmlns:a16="http://schemas.microsoft.com/office/drawing/2014/main" id="{C8C34B1D-6DD2-8742-A200-60505E915D94}"/>
              </a:ext>
            </a:extLst>
          </p:cNvPr>
          <p:cNvSpPr/>
          <p:nvPr/>
        </p:nvSpPr>
        <p:spPr>
          <a:xfrm>
            <a:off x="6228071" y="3710940"/>
            <a:ext cx="5240858" cy="369332"/>
          </a:xfrm>
          <a:prstGeom prst="rect">
            <a:avLst/>
          </a:prstGeom>
        </p:spPr>
        <p:txBody>
          <a:bodyPr wrap="none">
            <a:spAutoFit/>
          </a:bodyPr>
          <a:lstStyle/>
          <a:p>
            <a:r>
              <a:rPr lang="en-US" dirty="0"/>
              <a:t>We use the alternative 'normal’ KL in wake-sleep </a:t>
            </a:r>
            <a:r>
              <a:rPr lang="en-US" dirty="0" err="1"/>
              <a:t>algo</a:t>
            </a:r>
            <a:r>
              <a:rPr lang="en-US" dirty="0"/>
              <a:t>.</a:t>
            </a:r>
          </a:p>
        </p:txBody>
      </p:sp>
      <p:sp>
        <p:nvSpPr>
          <p:cNvPr id="3" name="Date Placeholder 2">
            <a:extLst>
              <a:ext uri="{FF2B5EF4-FFF2-40B4-BE49-F238E27FC236}">
                <a16:creationId xmlns:a16="http://schemas.microsoft.com/office/drawing/2014/main" id="{1E069A51-7808-884B-8675-B0FA59CA5C0C}"/>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C748F765-ECB1-F948-841A-9930788E4880}"/>
              </a:ext>
            </a:extLst>
          </p:cNvPr>
          <p:cNvSpPr>
            <a:spLocks noGrp="1"/>
          </p:cNvSpPr>
          <p:nvPr>
            <p:ph type="sldNum" sz="quarter" idx="12"/>
          </p:nvPr>
        </p:nvSpPr>
        <p:spPr/>
        <p:txBody>
          <a:bodyPr/>
          <a:lstStyle/>
          <a:p>
            <a:fld id="{6D22F896-40B5-4ADD-8801-0D06FADFA095}" type="slidenum">
              <a:rPr lang="en-US" smtClean="0"/>
              <a:t>31</a:t>
            </a:fld>
            <a:endParaRPr lang="en-US" dirty="0"/>
          </a:p>
        </p:txBody>
      </p:sp>
    </p:spTree>
    <p:extLst>
      <p:ext uri="{BB962C8B-B14F-4D97-AF65-F5344CB8AC3E}">
        <p14:creationId xmlns:p14="http://schemas.microsoft.com/office/powerpoint/2010/main" val="17721802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5">
            <a:extLst>
              <a:ext uri="{FF2B5EF4-FFF2-40B4-BE49-F238E27FC236}">
                <a16:creationId xmlns:a16="http://schemas.microsoft.com/office/drawing/2014/main" id="{46B051AB-BF60-814C-B333-F07EF55D6030}"/>
              </a:ext>
            </a:extLst>
          </p:cNvPr>
          <p:cNvPicPr>
            <a:picLocks noChangeAspect="1"/>
          </p:cNvPicPr>
          <p:nvPr/>
        </p:nvPicPr>
        <p:blipFill>
          <a:blip r:embed="rId2"/>
          <a:stretch>
            <a:fillRect/>
          </a:stretch>
        </p:blipFill>
        <p:spPr>
          <a:xfrm>
            <a:off x="643467" y="1390367"/>
            <a:ext cx="10905066" cy="4077264"/>
          </a:xfrm>
          <a:prstGeom prst="rect">
            <a:avLst/>
          </a:prstGeom>
        </p:spPr>
      </p:pic>
      <p:sp>
        <p:nvSpPr>
          <p:cNvPr id="72" name="TextBox 71">
            <a:extLst>
              <a:ext uri="{FF2B5EF4-FFF2-40B4-BE49-F238E27FC236}">
                <a16:creationId xmlns:a16="http://schemas.microsoft.com/office/drawing/2014/main" id="{99A107E5-8763-8C4F-B21D-DE8E4974F6E4}"/>
              </a:ext>
            </a:extLst>
          </p:cNvPr>
          <p:cNvSpPr txBox="1"/>
          <p:nvPr/>
        </p:nvSpPr>
        <p:spPr>
          <a:xfrm>
            <a:off x="269962" y="310256"/>
            <a:ext cx="3616375" cy="369332"/>
          </a:xfrm>
          <a:prstGeom prst="rect">
            <a:avLst/>
          </a:prstGeom>
          <a:noFill/>
        </p:spPr>
        <p:txBody>
          <a:bodyPr wrap="none" rtlCol="0">
            <a:spAutoFit/>
          </a:bodyPr>
          <a:lstStyle/>
          <a:p>
            <a:r>
              <a:rPr lang="en-US" dirty="0"/>
              <a:t>The more complex derivation </a:t>
            </a:r>
            <a:r>
              <a:rPr lang="en-US" dirty="0" err="1"/>
              <a:t>cont</a:t>
            </a:r>
            <a:r>
              <a:rPr lang="en-US" dirty="0"/>
              <a:t>…</a:t>
            </a:r>
          </a:p>
        </p:txBody>
      </p:sp>
      <p:sp>
        <p:nvSpPr>
          <p:cNvPr id="4" name="Rectangle 3">
            <a:extLst>
              <a:ext uri="{FF2B5EF4-FFF2-40B4-BE49-F238E27FC236}">
                <a16:creationId xmlns:a16="http://schemas.microsoft.com/office/drawing/2014/main" id="{5D37AD98-3B8E-C049-A043-EE02943F9DAE}"/>
              </a:ext>
            </a:extLst>
          </p:cNvPr>
          <p:cNvSpPr/>
          <p:nvPr/>
        </p:nvSpPr>
        <p:spPr>
          <a:xfrm>
            <a:off x="1845079" y="4770674"/>
            <a:ext cx="2454206" cy="696957"/>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AA545EB3-F158-AC46-BA59-46CD037F7244}"/>
              </a:ext>
            </a:extLst>
          </p:cNvPr>
          <p:cNvSpPr/>
          <p:nvPr/>
        </p:nvSpPr>
        <p:spPr>
          <a:xfrm>
            <a:off x="4540153" y="4770673"/>
            <a:ext cx="2454206" cy="696957"/>
          </a:xfrm>
          <a:prstGeom prst="rect">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CD0D0C3A-6DBC-1743-929F-15059301668D}"/>
              </a:ext>
            </a:extLst>
          </p:cNvPr>
          <p:cNvSpPr txBox="1"/>
          <p:nvPr/>
        </p:nvSpPr>
        <p:spPr>
          <a:xfrm>
            <a:off x="4540153" y="5577199"/>
            <a:ext cx="2124877" cy="369332"/>
          </a:xfrm>
          <a:prstGeom prst="rect">
            <a:avLst/>
          </a:prstGeom>
          <a:noFill/>
        </p:spPr>
        <p:txBody>
          <a:bodyPr wrap="none" rtlCol="0">
            <a:spAutoFit/>
          </a:bodyPr>
          <a:lstStyle/>
          <a:p>
            <a:r>
              <a:rPr lang="en-US" dirty="0"/>
              <a:t>Reconstruction error</a:t>
            </a:r>
          </a:p>
        </p:txBody>
      </p:sp>
      <p:sp>
        <p:nvSpPr>
          <p:cNvPr id="7" name="TextBox 6">
            <a:extLst>
              <a:ext uri="{FF2B5EF4-FFF2-40B4-BE49-F238E27FC236}">
                <a16:creationId xmlns:a16="http://schemas.microsoft.com/office/drawing/2014/main" id="{DA5472E2-17AC-1442-AEA8-055D61298131}"/>
              </a:ext>
            </a:extLst>
          </p:cNvPr>
          <p:cNvSpPr txBox="1"/>
          <p:nvPr/>
        </p:nvSpPr>
        <p:spPr>
          <a:xfrm>
            <a:off x="1961309" y="5595968"/>
            <a:ext cx="2026773" cy="369332"/>
          </a:xfrm>
          <a:prstGeom prst="rect">
            <a:avLst/>
          </a:prstGeom>
          <a:noFill/>
        </p:spPr>
        <p:txBody>
          <a:bodyPr wrap="none" rtlCol="0">
            <a:spAutoFit/>
          </a:bodyPr>
          <a:lstStyle/>
          <a:p>
            <a:r>
              <a:rPr lang="en-US" dirty="0"/>
              <a:t>Prior </a:t>
            </a:r>
            <a:r>
              <a:rPr lang="en-US" dirty="0" err="1"/>
              <a:t>Regularisation</a:t>
            </a:r>
            <a:endParaRPr lang="en-US" dirty="0"/>
          </a:p>
        </p:txBody>
      </p:sp>
      <p:pic>
        <p:nvPicPr>
          <p:cNvPr id="9" name="Picture 8">
            <a:extLst>
              <a:ext uri="{FF2B5EF4-FFF2-40B4-BE49-F238E27FC236}">
                <a16:creationId xmlns:a16="http://schemas.microsoft.com/office/drawing/2014/main" id="{5715F0BF-10BE-E045-BA04-5FEE2946ACFE}"/>
              </a:ext>
            </a:extLst>
          </p:cNvPr>
          <p:cNvPicPr>
            <a:picLocks noChangeAspect="1"/>
          </p:cNvPicPr>
          <p:nvPr/>
        </p:nvPicPr>
        <p:blipFill>
          <a:blip r:embed="rId3"/>
          <a:stretch>
            <a:fillRect/>
          </a:stretch>
        </p:blipFill>
        <p:spPr>
          <a:xfrm>
            <a:off x="983673" y="6178410"/>
            <a:ext cx="8954054" cy="373086"/>
          </a:xfrm>
          <a:prstGeom prst="rect">
            <a:avLst/>
          </a:prstGeom>
        </p:spPr>
      </p:pic>
      <p:sp>
        <p:nvSpPr>
          <p:cNvPr id="3" name="Date Placeholder 2">
            <a:extLst>
              <a:ext uri="{FF2B5EF4-FFF2-40B4-BE49-F238E27FC236}">
                <a16:creationId xmlns:a16="http://schemas.microsoft.com/office/drawing/2014/main" id="{646E33B2-24A8-C149-B655-B76B7F3D2569}"/>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E895E41A-759C-A54C-9FF9-6CE006350C4F}"/>
              </a:ext>
            </a:extLst>
          </p:cNvPr>
          <p:cNvSpPr>
            <a:spLocks noGrp="1"/>
          </p:cNvSpPr>
          <p:nvPr>
            <p:ph type="sldNum" sz="quarter" idx="12"/>
          </p:nvPr>
        </p:nvSpPr>
        <p:spPr/>
        <p:txBody>
          <a:bodyPr/>
          <a:lstStyle/>
          <a:p>
            <a:fld id="{6D22F896-40B5-4ADD-8801-0D06FADFA095}" type="slidenum">
              <a:rPr lang="en-US" smtClean="0"/>
              <a:t>32</a:t>
            </a:fld>
            <a:endParaRPr lang="en-US" dirty="0"/>
          </a:p>
        </p:txBody>
      </p:sp>
    </p:spTree>
    <p:extLst>
      <p:ext uri="{BB962C8B-B14F-4D97-AF65-F5344CB8AC3E}">
        <p14:creationId xmlns:p14="http://schemas.microsoft.com/office/powerpoint/2010/main" val="1177603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a:extLst>
              <a:ext uri="{FF2B5EF4-FFF2-40B4-BE49-F238E27FC236}">
                <a16:creationId xmlns:a16="http://schemas.microsoft.com/office/drawing/2014/main" id="{99A107E5-8763-8C4F-B21D-DE8E4974F6E4}"/>
              </a:ext>
            </a:extLst>
          </p:cNvPr>
          <p:cNvSpPr txBox="1"/>
          <p:nvPr/>
        </p:nvSpPr>
        <p:spPr>
          <a:xfrm>
            <a:off x="269962" y="310256"/>
            <a:ext cx="1298945" cy="369332"/>
          </a:xfrm>
          <a:prstGeom prst="rect">
            <a:avLst/>
          </a:prstGeom>
          <a:noFill/>
        </p:spPr>
        <p:txBody>
          <a:bodyPr wrap="none" rtlCol="0">
            <a:spAutoFit/>
          </a:bodyPr>
          <a:lstStyle/>
          <a:p>
            <a:r>
              <a:rPr lang="en-US" dirty="0"/>
              <a:t>One more…</a:t>
            </a:r>
          </a:p>
        </p:txBody>
      </p:sp>
      <p:pic>
        <p:nvPicPr>
          <p:cNvPr id="6" name="Picture 5">
            <a:extLst>
              <a:ext uri="{FF2B5EF4-FFF2-40B4-BE49-F238E27FC236}">
                <a16:creationId xmlns:a16="http://schemas.microsoft.com/office/drawing/2014/main" id="{24A78090-1A44-8F4C-AAFF-14BD1358A788}"/>
              </a:ext>
            </a:extLst>
          </p:cNvPr>
          <p:cNvPicPr>
            <a:picLocks noChangeAspect="1"/>
          </p:cNvPicPr>
          <p:nvPr/>
        </p:nvPicPr>
        <p:blipFill>
          <a:blip r:embed="rId2"/>
          <a:stretch>
            <a:fillRect/>
          </a:stretch>
        </p:blipFill>
        <p:spPr>
          <a:xfrm>
            <a:off x="1178942" y="679588"/>
            <a:ext cx="8874667" cy="3737909"/>
          </a:xfrm>
          <a:prstGeom prst="rect">
            <a:avLst/>
          </a:prstGeom>
        </p:spPr>
      </p:pic>
      <p:pic>
        <p:nvPicPr>
          <p:cNvPr id="9" name="Picture 8">
            <a:extLst>
              <a:ext uri="{FF2B5EF4-FFF2-40B4-BE49-F238E27FC236}">
                <a16:creationId xmlns:a16="http://schemas.microsoft.com/office/drawing/2014/main" id="{FECC5A43-360A-BF4A-A112-E453205A81BF}"/>
              </a:ext>
            </a:extLst>
          </p:cNvPr>
          <p:cNvPicPr>
            <a:picLocks noChangeAspect="1"/>
          </p:cNvPicPr>
          <p:nvPr/>
        </p:nvPicPr>
        <p:blipFill>
          <a:blip r:embed="rId3"/>
          <a:stretch>
            <a:fillRect/>
          </a:stretch>
        </p:blipFill>
        <p:spPr>
          <a:xfrm>
            <a:off x="269962" y="5132156"/>
            <a:ext cx="9953341" cy="1205005"/>
          </a:xfrm>
          <a:prstGeom prst="rect">
            <a:avLst/>
          </a:prstGeom>
        </p:spPr>
      </p:pic>
      <p:sp>
        <p:nvSpPr>
          <p:cNvPr id="13" name="TextBox 12">
            <a:extLst>
              <a:ext uri="{FF2B5EF4-FFF2-40B4-BE49-F238E27FC236}">
                <a16:creationId xmlns:a16="http://schemas.microsoft.com/office/drawing/2014/main" id="{A5EDDAE9-E913-8840-95DE-1069868A8CBE}"/>
              </a:ext>
            </a:extLst>
          </p:cNvPr>
          <p:cNvSpPr txBox="1"/>
          <p:nvPr/>
        </p:nvSpPr>
        <p:spPr>
          <a:xfrm>
            <a:off x="8120901" y="6337161"/>
            <a:ext cx="3214791" cy="369332"/>
          </a:xfrm>
          <a:prstGeom prst="rect">
            <a:avLst/>
          </a:prstGeom>
          <a:noFill/>
        </p:spPr>
        <p:txBody>
          <a:bodyPr wrap="none" rtlCol="0">
            <a:spAutoFit/>
          </a:bodyPr>
          <a:lstStyle/>
          <a:p>
            <a:r>
              <a:rPr lang="en-US" dirty="0" err="1"/>
              <a:t>Abbeel</a:t>
            </a:r>
            <a:r>
              <a:rPr lang="en-US" dirty="0"/>
              <a:t>, Chen, Ho, Srinivas, 2019</a:t>
            </a:r>
          </a:p>
        </p:txBody>
      </p:sp>
      <p:sp>
        <p:nvSpPr>
          <p:cNvPr id="2" name="Date Placeholder 1">
            <a:extLst>
              <a:ext uri="{FF2B5EF4-FFF2-40B4-BE49-F238E27FC236}">
                <a16:creationId xmlns:a16="http://schemas.microsoft.com/office/drawing/2014/main" id="{45D5D603-456A-A544-93C3-215998ACCCD3}"/>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850759B2-399F-7845-A2C7-FD4E2A622CDF}"/>
              </a:ext>
            </a:extLst>
          </p:cNvPr>
          <p:cNvSpPr>
            <a:spLocks noGrp="1"/>
          </p:cNvSpPr>
          <p:nvPr>
            <p:ph type="sldNum" sz="quarter" idx="12"/>
          </p:nvPr>
        </p:nvSpPr>
        <p:spPr/>
        <p:txBody>
          <a:bodyPr/>
          <a:lstStyle/>
          <a:p>
            <a:fld id="{6D22F896-40B5-4ADD-8801-0D06FADFA095}" type="slidenum">
              <a:rPr lang="en-US" smtClean="0"/>
              <a:t>33</a:t>
            </a:fld>
            <a:endParaRPr lang="en-US" dirty="0"/>
          </a:p>
        </p:txBody>
      </p:sp>
    </p:spTree>
    <p:extLst>
      <p:ext uri="{BB962C8B-B14F-4D97-AF65-F5344CB8AC3E}">
        <p14:creationId xmlns:p14="http://schemas.microsoft.com/office/powerpoint/2010/main" val="355667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C9E8A507-2D35-2947-BD15-FE9493C7800E}"/>
              </a:ext>
            </a:extLst>
          </p:cNvPr>
          <p:cNvSpPr txBox="1"/>
          <p:nvPr/>
        </p:nvSpPr>
        <p:spPr>
          <a:xfrm>
            <a:off x="8215488" y="6101239"/>
            <a:ext cx="2018373" cy="369332"/>
          </a:xfrm>
          <a:prstGeom prst="rect">
            <a:avLst/>
          </a:prstGeom>
          <a:noFill/>
        </p:spPr>
        <p:txBody>
          <a:bodyPr wrap="none" rtlCol="0">
            <a:spAutoFit/>
          </a:bodyPr>
          <a:lstStyle/>
          <a:p>
            <a:r>
              <a:rPr lang="en-US" dirty="0"/>
              <a:t>Mathieu et al. 2019</a:t>
            </a:r>
          </a:p>
        </p:txBody>
      </p:sp>
      <p:sp>
        <p:nvSpPr>
          <p:cNvPr id="2" name="Date Placeholder 1">
            <a:extLst>
              <a:ext uri="{FF2B5EF4-FFF2-40B4-BE49-F238E27FC236}">
                <a16:creationId xmlns:a16="http://schemas.microsoft.com/office/drawing/2014/main" id="{C3678B6B-EF75-0C45-8A7E-ABF840DA2C74}"/>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ED7B24FD-B073-EC4A-93E0-CB072488FB3B}"/>
              </a:ext>
            </a:extLst>
          </p:cNvPr>
          <p:cNvSpPr>
            <a:spLocks noGrp="1"/>
          </p:cNvSpPr>
          <p:nvPr>
            <p:ph type="sldNum" sz="quarter" idx="12"/>
          </p:nvPr>
        </p:nvSpPr>
        <p:spPr/>
        <p:txBody>
          <a:bodyPr/>
          <a:lstStyle/>
          <a:p>
            <a:fld id="{6D22F896-40B5-4ADD-8801-0D06FADFA095}" type="slidenum">
              <a:rPr lang="en-US" smtClean="0"/>
              <a:t>34</a:t>
            </a:fld>
            <a:endParaRPr lang="en-US" dirty="0"/>
          </a:p>
        </p:txBody>
      </p:sp>
      <p:pic>
        <p:nvPicPr>
          <p:cNvPr id="5" name="Picture 4">
            <a:extLst>
              <a:ext uri="{FF2B5EF4-FFF2-40B4-BE49-F238E27FC236}">
                <a16:creationId xmlns:a16="http://schemas.microsoft.com/office/drawing/2014/main" id="{5B5A1514-B52C-5243-9A8C-EAF5E5164F98}"/>
              </a:ext>
            </a:extLst>
          </p:cNvPr>
          <p:cNvPicPr>
            <a:picLocks noChangeAspect="1"/>
          </p:cNvPicPr>
          <p:nvPr/>
        </p:nvPicPr>
        <p:blipFill>
          <a:blip r:embed="rId2"/>
          <a:stretch>
            <a:fillRect/>
          </a:stretch>
        </p:blipFill>
        <p:spPr>
          <a:xfrm>
            <a:off x="1837352" y="662150"/>
            <a:ext cx="7727061" cy="5139559"/>
          </a:xfrm>
          <a:prstGeom prst="rect">
            <a:avLst/>
          </a:prstGeom>
        </p:spPr>
      </p:pic>
      <p:sp>
        <p:nvSpPr>
          <p:cNvPr id="7" name="TextBox 6">
            <a:extLst>
              <a:ext uri="{FF2B5EF4-FFF2-40B4-BE49-F238E27FC236}">
                <a16:creationId xmlns:a16="http://schemas.microsoft.com/office/drawing/2014/main" id="{8CBE7F80-AE8E-5A41-9A8A-FDD1CBD272BC}"/>
              </a:ext>
            </a:extLst>
          </p:cNvPr>
          <p:cNvSpPr txBox="1"/>
          <p:nvPr/>
        </p:nvSpPr>
        <p:spPr>
          <a:xfrm>
            <a:off x="9357842" y="1357409"/>
            <a:ext cx="2276585" cy="369332"/>
          </a:xfrm>
          <a:prstGeom prst="rect">
            <a:avLst/>
          </a:prstGeom>
          <a:noFill/>
        </p:spPr>
        <p:txBody>
          <a:bodyPr wrap="none" rtlCol="0">
            <a:spAutoFit/>
          </a:bodyPr>
          <a:lstStyle/>
          <a:p>
            <a:r>
              <a:rPr lang="en-US" dirty="0"/>
              <a:t>Lookup table behavior</a:t>
            </a:r>
          </a:p>
        </p:txBody>
      </p:sp>
      <p:sp>
        <p:nvSpPr>
          <p:cNvPr id="10" name="TextBox 9">
            <a:extLst>
              <a:ext uri="{FF2B5EF4-FFF2-40B4-BE49-F238E27FC236}">
                <a16:creationId xmlns:a16="http://schemas.microsoft.com/office/drawing/2014/main" id="{32250568-1247-814B-A992-D883F3FAA6CD}"/>
              </a:ext>
            </a:extLst>
          </p:cNvPr>
          <p:cNvSpPr txBox="1"/>
          <p:nvPr/>
        </p:nvSpPr>
        <p:spPr>
          <a:xfrm>
            <a:off x="9564413" y="4498078"/>
            <a:ext cx="1845442" cy="369332"/>
          </a:xfrm>
          <a:prstGeom prst="rect">
            <a:avLst/>
          </a:prstGeom>
          <a:noFill/>
        </p:spPr>
        <p:txBody>
          <a:bodyPr wrap="none" rtlCol="0">
            <a:spAutoFit/>
          </a:bodyPr>
          <a:lstStyle/>
          <a:p>
            <a:r>
              <a:rPr lang="en-US" dirty="0"/>
              <a:t>Posterior collapse</a:t>
            </a:r>
          </a:p>
        </p:txBody>
      </p:sp>
      <p:pic>
        <p:nvPicPr>
          <p:cNvPr id="8" name="Picture 7">
            <a:extLst>
              <a:ext uri="{FF2B5EF4-FFF2-40B4-BE49-F238E27FC236}">
                <a16:creationId xmlns:a16="http://schemas.microsoft.com/office/drawing/2014/main" id="{C961880B-6C25-FF4C-BB51-4C19B6247B3A}"/>
              </a:ext>
            </a:extLst>
          </p:cNvPr>
          <p:cNvPicPr>
            <a:picLocks noChangeAspect="1"/>
          </p:cNvPicPr>
          <p:nvPr/>
        </p:nvPicPr>
        <p:blipFill>
          <a:blip r:embed="rId3"/>
          <a:stretch>
            <a:fillRect/>
          </a:stretch>
        </p:blipFill>
        <p:spPr>
          <a:xfrm>
            <a:off x="80469" y="5408499"/>
            <a:ext cx="3536001" cy="1449501"/>
          </a:xfrm>
          <a:prstGeom prst="rect">
            <a:avLst/>
          </a:prstGeom>
        </p:spPr>
      </p:pic>
    </p:spTree>
    <p:extLst>
      <p:ext uri="{BB962C8B-B14F-4D97-AF65-F5344CB8AC3E}">
        <p14:creationId xmlns:p14="http://schemas.microsoft.com/office/powerpoint/2010/main" val="980500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D7B24FD-B073-EC4A-93E0-CB072488FB3B}"/>
              </a:ext>
            </a:extLst>
          </p:cNvPr>
          <p:cNvSpPr>
            <a:spLocks noGrp="1"/>
          </p:cNvSpPr>
          <p:nvPr>
            <p:ph type="sldNum" sz="quarter" idx="12"/>
          </p:nvPr>
        </p:nvSpPr>
        <p:spPr/>
        <p:txBody>
          <a:bodyPr/>
          <a:lstStyle/>
          <a:p>
            <a:fld id="{6D22F896-40B5-4ADD-8801-0D06FADFA095}" type="slidenum">
              <a:rPr lang="en-US" smtClean="0"/>
              <a:t>35</a:t>
            </a:fld>
            <a:endParaRPr lang="en-US" dirty="0"/>
          </a:p>
        </p:txBody>
      </p:sp>
      <p:sp>
        <p:nvSpPr>
          <p:cNvPr id="4" name="TextBox 3">
            <a:extLst>
              <a:ext uri="{FF2B5EF4-FFF2-40B4-BE49-F238E27FC236}">
                <a16:creationId xmlns:a16="http://schemas.microsoft.com/office/drawing/2014/main" id="{73CAA9E9-D045-4F4A-9104-48753AD563BF}"/>
              </a:ext>
            </a:extLst>
          </p:cNvPr>
          <p:cNvSpPr txBox="1"/>
          <p:nvPr/>
        </p:nvSpPr>
        <p:spPr>
          <a:xfrm>
            <a:off x="1761067" y="365125"/>
            <a:ext cx="3327962" cy="369332"/>
          </a:xfrm>
          <a:prstGeom prst="rect">
            <a:avLst/>
          </a:prstGeom>
          <a:noFill/>
        </p:spPr>
        <p:txBody>
          <a:bodyPr wrap="none" rtlCol="0">
            <a:spAutoFit/>
          </a:bodyPr>
          <a:lstStyle/>
          <a:p>
            <a:r>
              <a:rPr lang="en-US" dirty="0"/>
              <a:t>Like linear filtering / convolution?</a:t>
            </a:r>
          </a:p>
        </p:txBody>
      </p:sp>
      <p:pic>
        <p:nvPicPr>
          <p:cNvPr id="12" name="Picture 11">
            <a:extLst>
              <a:ext uri="{FF2B5EF4-FFF2-40B4-BE49-F238E27FC236}">
                <a16:creationId xmlns:a16="http://schemas.microsoft.com/office/drawing/2014/main" id="{902ED6F3-4B8C-8346-B7AF-C804A34C16FD}"/>
              </a:ext>
            </a:extLst>
          </p:cNvPr>
          <p:cNvPicPr>
            <a:picLocks noChangeAspect="1"/>
          </p:cNvPicPr>
          <p:nvPr/>
        </p:nvPicPr>
        <p:blipFill>
          <a:blip r:embed="rId2"/>
          <a:stretch>
            <a:fillRect/>
          </a:stretch>
        </p:blipFill>
        <p:spPr>
          <a:xfrm>
            <a:off x="303112" y="1153690"/>
            <a:ext cx="11585775" cy="4550620"/>
          </a:xfrm>
          <a:prstGeom prst="rect">
            <a:avLst/>
          </a:prstGeom>
        </p:spPr>
      </p:pic>
      <p:sp>
        <p:nvSpPr>
          <p:cNvPr id="13" name="TextBox 12">
            <a:extLst>
              <a:ext uri="{FF2B5EF4-FFF2-40B4-BE49-F238E27FC236}">
                <a16:creationId xmlns:a16="http://schemas.microsoft.com/office/drawing/2014/main" id="{76F07096-FF79-F741-BC80-26802AE6CE24}"/>
              </a:ext>
            </a:extLst>
          </p:cNvPr>
          <p:cNvSpPr txBox="1"/>
          <p:nvPr/>
        </p:nvSpPr>
        <p:spPr>
          <a:xfrm>
            <a:off x="8575589" y="6104238"/>
            <a:ext cx="1685461" cy="369332"/>
          </a:xfrm>
          <a:prstGeom prst="rect">
            <a:avLst/>
          </a:prstGeom>
          <a:noFill/>
        </p:spPr>
        <p:txBody>
          <a:bodyPr wrap="none" rtlCol="0">
            <a:spAutoFit/>
          </a:bodyPr>
          <a:lstStyle/>
          <a:p>
            <a:r>
              <a:rPr lang="en-US" dirty="0"/>
              <a:t>Zhao et al. 2018</a:t>
            </a:r>
          </a:p>
        </p:txBody>
      </p:sp>
    </p:spTree>
    <p:extLst>
      <p:ext uri="{BB962C8B-B14F-4D97-AF65-F5344CB8AC3E}">
        <p14:creationId xmlns:p14="http://schemas.microsoft.com/office/powerpoint/2010/main" val="1293157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7878F3-B99F-2F43-9A43-F1AAB1E9B48F}"/>
              </a:ext>
            </a:extLst>
          </p:cNvPr>
          <p:cNvPicPr>
            <a:picLocks noChangeAspect="1"/>
          </p:cNvPicPr>
          <p:nvPr/>
        </p:nvPicPr>
        <p:blipFill>
          <a:blip r:embed="rId2"/>
          <a:stretch>
            <a:fillRect/>
          </a:stretch>
        </p:blipFill>
        <p:spPr>
          <a:xfrm>
            <a:off x="1451431" y="276257"/>
            <a:ext cx="8686483" cy="2033477"/>
          </a:xfrm>
          <a:prstGeom prst="rect">
            <a:avLst/>
          </a:prstGeom>
        </p:spPr>
      </p:pic>
      <p:sp>
        <p:nvSpPr>
          <p:cNvPr id="4" name="TextBox 3">
            <a:extLst>
              <a:ext uri="{FF2B5EF4-FFF2-40B4-BE49-F238E27FC236}">
                <a16:creationId xmlns:a16="http://schemas.microsoft.com/office/drawing/2014/main" id="{1045640A-0470-1F43-8260-6C048F76105B}"/>
              </a:ext>
            </a:extLst>
          </p:cNvPr>
          <p:cNvSpPr txBox="1"/>
          <p:nvPr/>
        </p:nvSpPr>
        <p:spPr>
          <a:xfrm>
            <a:off x="9537700" y="2032000"/>
            <a:ext cx="1994841" cy="369332"/>
          </a:xfrm>
          <a:prstGeom prst="rect">
            <a:avLst/>
          </a:prstGeom>
          <a:noFill/>
        </p:spPr>
        <p:txBody>
          <a:bodyPr wrap="none" rtlCol="0">
            <a:spAutoFit/>
          </a:bodyPr>
          <a:lstStyle/>
          <a:p>
            <a:r>
              <a:rPr lang="en-US" dirty="0" err="1"/>
              <a:t>Esmaeili</a:t>
            </a:r>
            <a:r>
              <a:rPr lang="en-US" dirty="0"/>
              <a:t> et al. 2019</a:t>
            </a:r>
          </a:p>
        </p:txBody>
      </p:sp>
      <p:sp>
        <p:nvSpPr>
          <p:cNvPr id="10" name="TextBox 9">
            <a:extLst>
              <a:ext uri="{FF2B5EF4-FFF2-40B4-BE49-F238E27FC236}">
                <a16:creationId xmlns:a16="http://schemas.microsoft.com/office/drawing/2014/main" id="{1B0C5711-2275-A54A-8D75-A0FDD89A5709}"/>
              </a:ext>
            </a:extLst>
          </p:cNvPr>
          <p:cNvSpPr txBox="1"/>
          <p:nvPr/>
        </p:nvSpPr>
        <p:spPr>
          <a:xfrm>
            <a:off x="939800" y="2922666"/>
            <a:ext cx="3060966" cy="369332"/>
          </a:xfrm>
          <a:prstGeom prst="rect">
            <a:avLst/>
          </a:prstGeom>
          <a:noFill/>
        </p:spPr>
        <p:txBody>
          <a:bodyPr wrap="none" rtlCol="0">
            <a:spAutoFit/>
          </a:bodyPr>
          <a:lstStyle/>
          <a:p>
            <a:r>
              <a:rPr lang="en-US" dirty="0"/>
              <a:t>Uniqueness of reconstruction</a:t>
            </a:r>
          </a:p>
        </p:txBody>
      </p:sp>
      <p:sp>
        <p:nvSpPr>
          <p:cNvPr id="11" name="TextBox 10">
            <a:extLst>
              <a:ext uri="{FF2B5EF4-FFF2-40B4-BE49-F238E27FC236}">
                <a16:creationId xmlns:a16="http://schemas.microsoft.com/office/drawing/2014/main" id="{6D7C4C6F-1F35-9E49-82DC-18F9B847DF76}"/>
              </a:ext>
            </a:extLst>
          </p:cNvPr>
          <p:cNvSpPr txBox="1"/>
          <p:nvPr/>
        </p:nvSpPr>
        <p:spPr>
          <a:xfrm>
            <a:off x="4069804" y="2922666"/>
            <a:ext cx="2026196" cy="369332"/>
          </a:xfrm>
          <a:prstGeom prst="rect">
            <a:avLst/>
          </a:prstGeom>
          <a:noFill/>
        </p:spPr>
        <p:txBody>
          <a:bodyPr wrap="none" rtlCol="0">
            <a:spAutoFit/>
          </a:bodyPr>
          <a:lstStyle/>
          <a:p>
            <a:r>
              <a:rPr lang="en-US" dirty="0"/>
              <a:t>Mutual information</a:t>
            </a:r>
          </a:p>
        </p:txBody>
      </p:sp>
      <p:sp>
        <p:nvSpPr>
          <p:cNvPr id="12" name="TextBox 11">
            <a:extLst>
              <a:ext uri="{FF2B5EF4-FFF2-40B4-BE49-F238E27FC236}">
                <a16:creationId xmlns:a16="http://schemas.microsoft.com/office/drawing/2014/main" id="{851FC1BF-7DD8-3F4B-B920-C1443A619366}"/>
              </a:ext>
            </a:extLst>
          </p:cNvPr>
          <p:cNvSpPr txBox="1"/>
          <p:nvPr/>
        </p:nvSpPr>
        <p:spPr>
          <a:xfrm>
            <a:off x="5693072" y="2431534"/>
            <a:ext cx="3637214" cy="369332"/>
          </a:xfrm>
          <a:prstGeom prst="rect">
            <a:avLst/>
          </a:prstGeom>
          <a:noFill/>
        </p:spPr>
        <p:txBody>
          <a:bodyPr wrap="none" rtlCol="0">
            <a:spAutoFit/>
          </a:bodyPr>
          <a:lstStyle/>
          <a:p>
            <a:r>
              <a:rPr lang="en-US" dirty="0" err="1"/>
              <a:t>Minimising</a:t>
            </a:r>
            <a:r>
              <a:rPr lang="en-US" dirty="0"/>
              <a:t> this maximizes likelihood</a:t>
            </a:r>
          </a:p>
        </p:txBody>
      </p:sp>
      <p:sp>
        <p:nvSpPr>
          <p:cNvPr id="14" name="TextBox 13">
            <a:extLst>
              <a:ext uri="{FF2B5EF4-FFF2-40B4-BE49-F238E27FC236}">
                <a16:creationId xmlns:a16="http://schemas.microsoft.com/office/drawing/2014/main" id="{DCE67740-2AFE-8D4A-BE09-B97F5F1F3F3B}"/>
              </a:ext>
            </a:extLst>
          </p:cNvPr>
          <p:cNvSpPr txBox="1"/>
          <p:nvPr/>
        </p:nvSpPr>
        <p:spPr>
          <a:xfrm>
            <a:off x="8360632" y="2800866"/>
            <a:ext cx="3554563" cy="369332"/>
          </a:xfrm>
          <a:prstGeom prst="rect">
            <a:avLst/>
          </a:prstGeom>
          <a:noFill/>
        </p:spPr>
        <p:txBody>
          <a:bodyPr wrap="none" rtlCol="0">
            <a:spAutoFit/>
          </a:bodyPr>
          <a:lstStyle/>
          <a:p>
            <a:r>
              <a:rPr lang="en-US" dirty="0"/>
              <a:t>Matches inference marginal to prior</a:t>
            </a:r>
          </a:p>
        </p:txBody>
      </p:sp>
      <p:pic>
        <p:nvPicPr>
          <p:cNvPr id="8" name="Picture 7">
            <a:extLst>
              <a:ext uri="{FF2B5EF4-FFF2-40B4-BE49-F238E27FC236}">
                <a16:creationId xmlns:a16="http://schemas.microsoft.com/office/drawing/2014/main" id="{86155C1B-2373-8C4E-B83A-897845A4F280}"/>
              </a:ext>
            </a:extLst>
          </p:cNvPr>
          <p:cNvPicPr>
            <a:picLocks noChangeAspect="1"/>
          </p:cNvPicPr>
          <p:nvPr/>
        </p:nvPicPr>
        <p:blipFill>
          <a:blip r:embed="rId3"/>
          <a:stretch>
            <a:fillRect/>
          </a:stretch>
        </p:blipFill>
        <p:spPr>
          <a:xfrm>
            <a:off x="0" y="3523325"/>
            <a:ext cx="12192000" cy="3235139"/>
          </a:xfrm>
          <a:prstGeom prst="rect">
            <a:avLst/>
          </a:prstGeom>
        </p:spPr>
      </p:pic>
      <p:cxnSp>
        <p:nvCxnSpPr>
          <p:cNvPr id="16" name="Straight Arrow Connector 15">
            <a:extLst>
              <a:ext uri="{FF2B5EF4-FFF2-40B4-BE49-F238E27FC236}">
                <a16:creationId xmlns:a16="http://schemas.microsoft.com/office/drawing/2014/main" id="{1477E981-68D6-4241-8D82-4F5206742624}"/>
              </a:ext>
            </a:extLst>
          </p:cNvPr>
          <p:cNvCxnSpPr/>
          <p:nvPr/>
        </p:nvCxnSpPr>
        <p:spPr>
          <a:xfrm flipV="1">
            <a:off x="2853559" y="2401332"/>
            <a:ext cx="362607" cy="521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FB6D271-8FEF-B247-B826-1E36424381F2}"/>
              </a:ext>
            </a:extLst>
          </p:cNvPr>
          <p:cNvCxnSpPr>
            <a:cxnSpLocks/>
          </p:cNvCxnSpPr>
          <p:nvPr/>
        </p:nvCxnSpPr>
        <p:spPr>
          <a:xfrm flipV="1">
            <a:off x="4808483" y="2401332"/>
            <a:ext cx="0" cy="584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CFB2FA3-B44D-8542-B7B4-7A8DB3DC32B2}"/>
              </a:ext>
            </a:extLst>
          </p:cNvPr>
          <p:cNvCxnSpPr>
            <a:cxnSpLocks/>
          </p:cNvCxnSpPr>
          <p:nvPr/>
        </p:nvCxnSpPr>
        <p:spPr>
          <a:xfrm flipH="1" flipV="1">
            <a:off x="9128234" y="2144110"/>
            <a:ext cx="772512" cy="677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D925D0F-FA8D-3248-8719-A8C9621C9403}"/>
              </a:ext>
            </a:extLst>
          </p:cNvPr>
          <p:cNvCxnSpPr>
            <a:cxnSpLocks/>
          </p:cNvCxnSpPr>
          <p:nvPr/>
        </p:nvCxnSpPr>
        <p:spPr>
          <a:xfrm flipV="1">
            <a:off x="6794938" y="2212146"/>
            <a:ext cx="0" cy="2709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11FC195C-EE0F-D84B-A4A0-E717DEC47FD2}"/>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26607D82-FC5A-3743-9320-532A769E5384}"/>
              </a:ext>
            </a:extLst>
          </p:cNvPr>
          <p:cNvSpPr>
            <a:spLocks noGrp="1"/>
          </p:cNvSpPr>
          <p:nvPr>
            <p:ph type="sldNum" sz="quarter" idx="12"/>
          </p:nvPr>
        </p:nvSpPr>
        <p:spPr/>
        <p:txBody>
          <a:bodyPr/>
          <a:lstStyle/>
          <a:p>
            <a:fld id="{6D22F896-40B5-4ADD-8801-0D06FADFA095}" type="slidenum">
              <a:rPr lang="en-US" smtClean="0"/>
              <a:t>36</a:t>
            </a:fld>
            <a:endParaRPr lang="en-US" dirty="0"/>
          </a:p>
        </p:txBody>
      </p:sp>
    </p:spTree>
    <p:extLst>
      <p:ext uri="{BB962C8B-B14F-4D97-AF65-F5344CB8AC3E}">
        <p14:creationId xmlns:p14="http://schemas.microsoft.com/office/powerpoint/2010/main" val="4209423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6155C1B-2373-8C4E-B83A-897845A4F280}"/>
              </a:ext>
            </a:extLst>
          </p:cNvPr>
          <p:cNvPicPr>
            <a:picLocks noChangeAspect="1"/>
          </p:cNvPicPr>
          <p:nvPr/>
        </p:nvPicPr>
        <p:blipFill>
          <a:blip r:embed="rId2"/>
          <a:stretch>
            <a:fillRect/>
          </a:stretch>
        </p:blipFill>
        <p:spPr>
          <a:xfrm>
            <a:off x="0" y="193861"/>
            <a:ext cx="12192000" cy="3235139"/>
          </a:xfrm>
          <a:prstGeom prst="rect">
            <a:avLst/>
          </a:prstGeom>
        </p:spPr>
      </p:pic>
      <p:sp>
        <p:nvSpPr>
          <p:cNvPr id="6" name="TextBox 5">
            <a:extLst>
              <a:ext uri="{FF2B5EF4-FFF2-40B4-BE49-F238E27FC236}">
                <a16:creationId xmlns:a16="http://schemas.microsoft.com/office/drawing/2014/main" id="{DD46CDE9-B5C8-BE41-A834-22BFD8878819}"/>
              </a:ext>
            </a:extLst>
          </p:cNvPr>
          <p:cNvSpPr txBox="1"/>
          <p:nvPr/>
        </p:nvSpPr>
        <p:spPr>
          <a:xfrm>
            <a:off x="2373301" y="3438466"/>
            <a:ext cx="9623532" cy="1477328"/>
          </a:xfrm>
          <a:prstGeom prst="rect">
            <a:avLst/>
          </a:prstGeom>
          <a:noFill/>
        </p:spPr>
        <p:txBody>
          <a:bodyPr wrap="none" rtlCol="0">
            <a:spAutoFit/>
          </a:bodyPr>
          <a:lstStyle/>
          <a:p>
            <a:pPr marL="342900" indent="-342900">
              <a:buFont typeface="+mj-lt"/>
              <a:buAutoNum type="alphaUcPeriod"/>
            </a:pPr>
            <a:r>
              <a:rPr lang="en-US" dirty="0"/>
              <a:t>Default VAE</a:t>
            </a:r>
          </a:p>
          <a:p>
            <a:pPr marL="342900" indent="-342900">
              <a:buFont typeface="+mj-lt"/>
              <a:buAutoNum type="alphaUcPeriod"/>
            </a:pPr>
            <a:r>
              <a:rPr lang="en-US" dirty="0"/>
              <a:t>Removing (1) means no need for a unique z for each x, (2) maps x to prior and latent code = dead</a:t>
            </a:r>
          </a:p>
          <a:p>
            <a:pPr marL="342900" indent="-342900">
              <a:buFont typeface="+mj-lt"/>
              <a:buAutoNum type="alphaUcPeriod"/>
            </a:pPr>
            <a:r>
              <a:rPr lang="en-US" dirty="0"/>
              <a:t>Removing (2) removes I(</a:t>
            </a:r>
            <a:r>
              <a:rPr lang="en-US" dirty="0" err="1"/>
              <a:t>x;z</a:t>
            </a:r>
            <a:r>
              <a:rPr lang="en-US" dirty="0"/>
              <a:t>) minimization, making x get mapped to unique z</a:t>
            </a:r>
          </a:p>
          <a:p>
            <a:pPr marL="342900" indent="-342900">
              <a:buFont typeface="+mj-lt"/>
              <a:buAutoNum type="alphaUcPeriod"/>
            </a:pPr>
            <a:r>
              <a:rPr lang="en-US" dirty="0"/>
              <a:t>Removing (3) means p(x) does not need to match q(x)</a:t>
            </a:r>
          </a:p>
          <a:p>
            <a:pPr marL="342900" indent="-342900">
              <a:buFont typeface="+mj-lt"/>
              <a:buAutoNum type="alphaUcPeriod"/>
            </a:pPr>
            <a:r>
              <a:rPr lang="en-US" dirty="0"/>
              <a:t>Removing (4) means q(z) does not need to match prior</a:t>
            </a:r>
          </a:p>
        </p:txBody>
      </p:sp>
      <p:pic>
        <p:nvPicPr>
          <p:cNvPr id="9" name="Picture 8">
            <a:extLst>
              <a:ext uri="{FF2B5EF4-FFF2-40B4-BE49-F238E27FC236}">
                <a16:creationId xmlns:a16="http://schemas.microsoft.com/office/drawing/2014/main" id="{C7A0743A-325E-2A4F-906F-EBB0507969DA}"/>
              </a:ext>
            </a:extLst>
          </p:cNvPr>
          <p:cNvPicPr>
            <a:picLocks noChangeAspect="1"/>
          </p:cNvPicPr>
          <p:nvPr/>
        </p:nvPicPr>
        <p:blipFill>
          <a:blip r:embed="rId3"/>
          <a:stretch>
            <a:fillRect/>
          </a:stretch>
        </p:blipFill>
        <p:spPr>
          <a:xfrm>
            <a:off x="1400137" y="5303520"/>
            <a:ext cx="9084310" cy="1184910"/>
          </a:xfrm>
          <a:prstGeom prst="rect">
            <a:avLst/>
          </a:prstGeom>
        </p:spPr>
      </p:pic>
      <p:sp>
        <p:nvSpPr>
          <p:cNvPr id="21" name="TextBox 20">
            <a:extLst>
              <a:ext uri="{FF2B5EF4-FFF2-40B4-BE49-F238E27FC236}">
                <a16:creationId xmlns:a16="http://schemas.microsoft.com/office/drawing/2014/main" id="{C9E8A507-2D35-2947-BD15-FE9493C7800E}"/>
              </a:ext>
            </a:extLst>
          </p:cNvPr>
          <p:cNvSpPr txBox="1"/>
          <p:nvPr/>
        </p:nvSpPr>
        <p:spPr>
          <a:xfrm>
            <a:off x="145908" y="3575209"/>
            <a:ext cx="1994841" cy="369332"/>
          </a:xfrm>
          <a:prstGeom prst="rect">
            <a:avLst/>
          </a:prstGeom>
          <a:noFill/>
        </p:spPr>
        <p:txBody>
          <a:bodyPr wrap="none" rtlCol="0">
            <a:spAutoFit/>
          </a:bodyPr>
          <a:lstStyle/>
          <a:p>
            <a:r>
              <a:rPr lang="en-US" dirty="0" err="1"/>
              <a:t>Esmaeili</a:t>
            </a:r>
            <a:r>
              <a:rPr lang="en-US" dirty="0"/>
              <a:t> et al. 2019</a:t>
            </a:r>
          </a:p>
        </p:txBody>
      </p:sp>
      <p:sp>
        <p:nvSpPr>
          <p:cNvPr id="30" name="TextBox 29">
            <a:extLst>
              <a:ext uri="{FF2B5EF4-FFF2-40B4-BE49-F238E27FC236}">
                <a16:creationId xmlns:a16="http://schemas.microsoft.com/office/drawing/2014/main" id="{A8FFF690-FC5A-6244-8CE3-A06AA1A65707}"/>
              </a:ext>
            </a:extLst>
          </p:cNvPr>
          <p:cNvSpPr txBox="1"/>
          <p:nvPr/>
        </p:nvSpPr>
        <p:spPr>
          <a:xfrm>
            <a:off x="842818" y="6516290"/>
            <a:ext cx="3060966" cy="369332"/>
          </a:xfrm>
          <a:prstGeom prst="rect">
            <a:avLst/>
          </a:prstGeom>
          <a:noFill/>
        </p:spPr>
        <p:txBody>
          <a:bodyPr wrap="none" rtlCol="0">
            <a:spAutoFit/>
          </a:bodyPr>
          <a:lstStyle/>
          <a:p>
            <a:r>
              <a:rPr lang="en-US" dirty="0"/>
              <a:t>Uniqueness of reconstruction</a:t>
            </a:r>
          </a:p>
        </p:txBody>
      </p:sp>
      <p:sp>
        <p:nvSpPr>
          <p:cNvPr id="31" name="TextBox 30">
            <a:extLst>
              <a:ext uri="{FF2B5EF4-FFF2-40B4-BE49-F238E27FC236}">
                <a16:creationId xmlns:a16="http://schemas.microsoft.com/office/drawing/2014/main" id="{4787A20F-1B11-3742-B398-C183B9CC7BEB}"/>
              </a:ext>
            </a:extLst>
          </p:cNvPr>
          <p:cNvSpPr txBox="1"/>
          <p:nvPr/>
        </p:nvSpPr>
        <p:spPr>
          <a:xfrm>
            <a:off x="3972822" y="6516290"/>
            <a:ext cx="2026196" cy="369332"/>
          </a:xfrm>
          <a:prstGeom prst="rect">
            <a:avLst/>
          </a:prstGeom>
          <a:noFill/>
        </p:spPr>
        <p:txBody>
          <a:bodyPr wrap="none" rtlCol="0">
            <a:spAutoFit/>
          </a:bodyPr>
          <a:lstStyle/>
          <a:p>
            <a:r>
              <a:rPr lang="en-US" dirty="0"/>
              <a:t>Mutual information</a:t>
            </a:r>
          </a:p>
        </p:txBody>
      </p:sp>
      <p:sp>
        <p:nvSpPr>
          <p:cNvPr id="32" name="TextBox 31">
            <a:extLst>
              <a:ext uri="{FF2B5EF4-FFF2-40B4-BE49-F238E27FC236}">
                <a16:creationId xmlns:a16="http://schemas.microsoft.com/office/drawing/2014/main" id="{56933A32-49FD-DE40-A095-8131B5331CFA}"/>
              </a:ext>
            </a:extLst>
          </p:cNvPr>
          <p:cNvSpPr txBox="1"/>
          <p:nvPr/>
        </p:nvSpPr>
        <p:spPr>
          <a:xfrm>
            <a:off x="5574031" y="6201668"/>
            <a:ext cx="3637214" cy="369332"/>
          </a:xfrm>
          <a:prstGeom prst="rect">
            <a:avLst/>
          </a:prstGeom>
          <a:noFill/>
        </p:spPr>
        <p:txBody>
          <a:bodyPr wrap="none" rtlCol="0">
            <a:spAutoFit/>
          </a:bodyPr>
          <a:lstStyle/>
          <a:p>
            <a:r>
              <a:rPr lang="en-US" dirty="0" err="1"/>
              <a:t>Minimising</a:t>
            </a:r>
            <a:r>
              <a:rPr lang="en-US" dirty="0"/>
              <a:t> this maximizes likelihood</a:t>
            </a:r>
          </a:p>
        </p:txBody>
      </p:sp>
      <p:sp>
        <p:nvSpPr>
          <p:cNvPr id="33" name="TextBox 32">
            <a:extLst>
              <a:ext uri="{FF2B5EF4-FFF2-40B4-BE49-F238E27FC236}">
                <a16:creationId xmlns:a16="http://schemas.microsoft.com/office/drawing/2014/main" id="{2C13E597-E2B8-7A4B-ADA9-1FA69585C188}"/>
              </a:ext>
            </a:extLst>
          </p:cNvPr>
          <p:cNvSpPr txBox="1"/>
          <p:nvPr/>
        </p:nvSpPr>
        <p:spPr>
          <a:xfrm>
            <a:off x="8286324" y="6488430"/>
            <a:ext cx="3554563" cy="369332"/>
          </a:xfrm>
          <a:prstGeom prst="rect">
            <a:avLst/>
          </a:prstGeom>
          <a:noFill/>
        </p:spPr>
        <p:txBody>
          <a:bodyPr wrap="none" rtlCol="0">
            <a:spAutoFit/>
          </a:bodyPr>
          <a:lstStyle/>
          <a:p>
            <a:r>
              <a:rPr lang="en-US" dirty="0"/>
              <a:t>Matches inference marginal to prior</a:t>
            </a:r>
          </a:p>
        </p:txBody>
      </p:sp>
      <p:sp>
        <p:nvSpPr>
          <p:cNvPr id="2" name="Date Placeholder 1">
            <a:extLst>
              <a:ext uri="{FF2B5EF4-FFF2-40B4-BE49-F238E27FC236}">
                <a16:creationId xmlns:a16="http://schemas.microsoft.com/office/drawing/2014/main" id="{C3678B6B-EF75-0C45-8A7E-ABF840DA2C74}"/>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ED7B24FD-B073-EC4A-93E0-CB072488FB3B}"/>
              </a:ext>
            </a:extLst>
          </p:cNvPr>
          <p:cNvSpPr>
            <a:spLocks noGrp="1"/>
          </p:cNvSpPr>
          <p:nvPr>
            <p:ph type="sldNum" sz="quarter" idx="12"/>
          </p:nvPr>
        </p:nvSpPr>
        <p:spPr/>
        <p:txBody>
          <a:bodyPr/>
          <a:lstStyle/>
          <a:p>
            <a:fld id="{6D22F896-40B5-4ADD-8801-0D06FADFA095}" type="slidenum">
              <a:rPr lang="en-US" smtClean="0"/>
              <a:t>37</a:t>
            </a:fld>
            <a:endParaRPr lang="en-US" dirty="0"/>
          </a:p>
        </p:txBody>
      </p:sp>
    </p:spTree>
    <p:extLst>
      <p:ext uri="{BB962C8B-B14F-4D97-AF65-F5344CB8AC3E}">
        <p14:creationId xmlns:p14="http://schemas.microsoft.com/office/powerpoint/2010/main" val="30211306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BB5020-ECB4-3448-9720-182826E94011}"/>
              </a:ext>
            </a:extLst>
          </p:cNvPr>
          <p:cNvPicPr>
            <a:picLocks noChangeAspect="1"/>
          </p:cNvPicPr>
          <p:nvPr/>
        </p:nvPicPr>
        <p:blipFill>
          <a:blip r:embed="rId2"/>
          <a:stretch>
            <a:fillRect/>
          </a:stretch>
        </p:blipFill>
        <p:spPr>
          <a:xfrm>
            <a:off x="3237040" y="497824"/>
            <a:ext cx="5717919" cy="5862352"/>
          </a:xfrm>
          <a:prstGeom prst="rect">
            <a:avLst/>
          </a:prstGeom>
        </p:spPr>
      </p:pic>
      <p:sp>
        <p:nvSpPr>
          <p:cNvPr id="7" name="TextBox 6">
            <a:extLst>
              <a:ext uri="{FF2B5EF4-FFF2-40B4-BE49-F238E27FC236}">
                <a16:creationId xmlns:a16="http://schemas.microsoft.com/office/drawing/2014/main" id="{79F4124B-87FF-AB43-823A-2EC848AA0A07}"/>
              </a:ext>
            </a:extLst>
          </p:cNvPr>
          <p:cNvSpPr txBox="1"/>
          <p:nvPr/>
        </p:nvSpPr>
        <p:spPr>
          <a:xfrm>
            <a:off x="9961033" y="6360176"/>
            <a:ext cx="1994841" cy="369332"/>
          </a:xfrm>
          <a:prstGeom prst="rect">
            <a:avLst/>
          </a:prstGeom>
          <a:noFill/>
        </p:spPr>
        <p:txBody>
          <a:bodyPr wrap="none" rtlCol="0">
            <a:spAutoFit/>
          </a:bodyPr>
          <a:lstStyle/>
          <a:p>
            <a:r>
              <a:rPr lang="en-US" dirty="0" err="1"/>
              <a:t>Esmaeili</a:t>
            </a:r>
            <a:r>
              <a:rPr lang="en-US" dirty="0"/>
              <a:t> et al. 2019</a:t>
            </a:r>
          </a:p>
        </p:txBody>
      </p:sp>
      <p:sp>
        <p:nvSpPr>
          <p:cNvPr id="2" name="Date Placeholder 1">
            <a:extLst>
              <a:ext uri="{FF2B5EF4-FFF2-40B4-BE49-F238E27FC236}">
                <a16:creationId xmlns:a16="http://schemas.microsoft.com/office/drawing/2014/main" id="{1C06D949-F8FD-4A42-A92A-FD4855E19205}"/>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F136100F-817E-914E-99C8-2B594116A270}"/>
              </a:ext>
            </a:extLst>
          </p:cNvPr>
          <p:cNvSpPr>
            <a:spLocks noGrp="1"/>
          </p:cNvSpPr>
          <p:nvPr>
            <p:ph type="sldNum" sz="quarter" idx="12"/>
          </p:nvPr>
        </p:nvSpPr>
        <p:spPr/>
        <p:txBody>
          <a:bodyPr/>
          <a:lstStyle/>
          <a:p>
            <a:fld id="{6D22F896-40B5-4ADD-8801-0D06FADFA095}" type="slidenum">
              <a:rPr lang="en-US" smtClean="0"/>
              <a:t>38</a:t>
            </a:fld>
            <a:endParaRPr lang="en-US" dirty="0"/>
          </a:p>
        </p:txBody>
      </p:sp>
    </p:spTree>
    <p:extLst>
      <p:ext uri="{BB962C8B-B14F-4D97-AF65-F5344CB8AC3E}">
        <p14:creationId xmlns:p14="http://schemas.microsoft.com/office/powerpoint/2010/main" val="3924829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CE341E-5621-6748-83C6-B0C7887A6714}"/>
              </a:ext>
            </a:extLst>
          </p:cNvPr>
          <p:cNvSpPr>
            <a:spLocks noGrp="1"/>
          </p:cNvSpPr>
          <p:nvPr>
            <p:ph type="title"/>
          </p:nvPr>
        </p:nvSpPr>
        <p:spPr>
          <a:xfrm>
            <a:off x="301914" y="-190712"/>
            <a:ext cx="10515600" cy="1325563"/>
          </a:xfrm>
        </p:spPr>
        <p:txBody>
          <a:bodyPr/>
          <a:lstStyle/>
          <a:p>
            <a:r>
              <a:rPr lang="en-US" dirty="0" err="1"/>
              <a:t>Reparameterisation</a:t>
            </a:r>
            <a:r>
              <a:rPr lang="en-US" dirty="0"/>
              <a:t> Trick</a:t>
            </a:r>
          </a:p>
        </p:txBody>
      </p:sp>
      <p:sp>
        <p:nvSpPr>
          <p:cNvPr id="2" name="Date Placeholder 1">
            <a:extLst>
              <a:ext uri="{FF2B5EF4-FFF2-40B4-BE49-F238E27FC236}">
                <a16:creationId xmlns:a16="http://schemas.microsoft.com/office/drawing/2014/main" id="{01F3537F-C579-8241-BEA4-2B8DCA92391F}"/>
              </a:ext>
            </a:extLst>
          </p:cNvPr>
          <p:cNvSpPr>
            <a:spLocks noGrp="1"/>
          </p:cNvSpPr>
          <p:nvPr>
            <p:ph type="dt" sz="half" idx="10"/>
          </p:nvPr>
        </p:nvSpPr>
        <p:spPr>
          <a:xfrm>
            <a:off x="8876021" y="393790"/>
            <a:ext cx="2743200" cy="365125"/>
          </a:xfrm>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1C2C4382-E48F-0140-B656-70DC4F4DFA2C}"/>
              </a:ext>
            </a:extLst>
          </p:cNvPr>
          <p:cNvSpPr>
            <a:spLocks noGrp="1"/>
          </p:cNvSpPr>
          <p:nvPr>
            <p:ph type="sldNum" sz="quarter" idx="12"/>
          </p:nvPr>
        </p:nvSpPr>
        <p:spPr>
          <a:xfrm>
            <a:off x="-3265179" y="346165"/>
            <a:ext cx="2743200" cy="365125"/>
          </a:xfrm>
        </p:spPr>
        <p:txBody>
          <a:bodyPr/>
          <a:lstStyle/>
          <a:p>
            <a:fld id="{6D22F896-40B5-4ADD-8801-0D06FADFA095}" type="slidenum">
              <a:rPr lang="en-US" smtClean="0"/>
              <a:t>39</a:t>
            </a:fld>
            <a:endParaRPr lang="en-US" dirty="0"/>
          </a:p>
        </p:txBody>
      </p:sp>
      <p:pic>
        <p:nvPicPr>
          <p:cNvPr id="6" name="Content Placeholder 6">
            <a:extLst>
              <a:ext uri="{FF2B5EF4-FFF2-40B4-BE49-F238E27FC236}">
                <a16:creationId xmlns:a16="http://schemas.microsoft.com/office/drawing/2014/main" id="{6ABFF9CF-341D-1740-BC28-40DFEFA30750}"/>
              </a:ext>
            </a:extLst>
          </p:cNvPr>
          <p:cNvPicPr>
            <a:picLocks noGrp="1" noChangeAspect="1"/>
          </p:cNvPicPr>
          <p:nvPr>
            <p:ph idx="1"/>
          </p:nvPr>
        </p:nvPicPr>
        <p:blipFill>
          <a:blip r:embed="rId2"/>
          <a:stretch>
            <a:fillRect/>
          </a:stretch>
        </p:blipFill>
        <p:spPr>
          <a:xfrm>
            <a:off x="5489262" y="692330"/>
            <a:ext cx="2494153" cy="6165670"/>
          </a:xfrm>
        </p:spPr>
      </p:pic>
      <p:sp>
        <p:nvSpPr>
          <p:cNvPr id="7" name="TextBox 6">
            <a:extLst>
              <a:ext uri="{FF2B5EF4-FFF2-40B4-BE49-F238E27FC236}">
                <a16:creationId xmlns:a16="http://schemas.microsoft.com/office/drawing/2014/main" id="{BE1CE7C0-3B83-3649-88DA-3D82127895AB}"/>
              </a:ext>
            </a:extLst>
          </p:cNvPr>
          <p:cNvSpPr txBox="1"/>
          <p:nvPr/>
        </p:nvSpPr>
        <p:spPr>
          <a:xfrm>
            <a:off x="4138326" y="2507302"/>
            <a:ext cx="1200072" cy="369332"/>
          </a:xfrm>
          <a:prstGeom prst="rect">
            <a:avLst/>
          </a:prstGeom>
          <a:noFill/>
        </p:spPr>
        <p:txBody>
          <a:bodyPr wrap="none" rtlCol="0">
            <a:spAutoFit/>
          </a:bodyPr>
          <a:lstStyle/>
          <a:p>
            <a:r>
              <a:rPr lang="en-US" dirty="0"/>
              <a:t>Inference</a:t>
            </a:r>
          </a:p>
        </p:txBody>
      </p:sp>
      <p:sp>
        <p:nvSpPr>
          <p:cNvPr id="8" name="TextBox 7">
            <a:extLst>
              <a:ext uri="{FF2B5EF4-FFF2-40B4-BE49-F238E27FC236}">
                <a16:creationId xmlns:a16="http://schemas.microsoft.com/office/drawing/2014/main" id="{30F5174A-D994-E349-872C-8E7FB9A79438}"/>
              </a:ext>
            </a:extLst>
          </p:cNvPr>
          <p:cNvSpPr txBox="1"/>
          <p:nvPr/>
        </p:nvSpPr>
        <p:spPr>
          <a:xfrm>
            <a:off x="4176963" y="4555043"/>
            <a:ext cx="1382751" cy="369332"/>
          </a:xfrm>
          <a:prstGeom prst="rect">
            <a:avLst/>
          </a:prstGeom>
          <a:noFill/>
        </p:spPr>
        <p:txBody>
          <a:bodyPr wrap="none" rtlCol="0">
            <a:spAutoFit/>
          </a:bodyPr>
          <a:lstStyle/>
          <a:p>
            <a:r>
              <a:rPr lang="en-US" dirty="0"/>
              <a:t>Generation</a:t>
            </a:r>
          </a:p>
        </p:txBody>
      </p:sp>
      <p:sp>
        <p:nvSpPr>
          <p:cNvPr id="10" name="TextBox 9">
            <a:extLst>
              <a:ext uri="{FF2B5EF4-FFF2-40B4-BE49-F238E27FC236}">
                <a16:creationId xmlns:a16="http://schemas.microsoft.com/office/drawing/2014/main" id="{ADF4698C-B144-EA4D-AA72-14894903A9F3}"/>
              </a:ext>
            </a:extLst>
          </p:cNvPr>
          <p:cNvSpPr txBox="1"/>
          <p:nvPr/>
        </p:nvSpPr>
        <p:spPr>
          <a:xfrm>
            <a:off x="5839616" y="3679115"/>
            <a:ext cx="1189685" cy="369332"/>
          </a:xfrm>
          <a:prstGeom prst="rect">
            <a:avLst/>
          </a:prstGeom>
          <a:noFill/>
        </p:spPr>
        <p:txBody>
          <a:bodyPr wrap="none" rtlCol="0">
            <a:spAutoFit/>
          </a:bodyPr>
          <a:lstStyle/>
          <a:p>
            <a:r>
              <a:rPr lang="en-US" dirty="0"/>
              <a:t>Bottleneck</a:t>
            </a:r>
          </a:p>
        </p:txBody>
      </p:sp>
      <p:cxnSp>
        <p:nvCxnSpPr>
          <p:cNvPr id="14" name="Straight Arrow Connector 13">
            <a:extLst>
              <a:ext uri="{FF2B5EF4-FFF2-40B4-BE49-F238E27FC236}">
                <a16:creationId xmlns:a16="http://schemas.microsoft.com/office/drawing/2014/main" id="{1592CAA9-2330-4144-9096-4F73FFFF16EA}"/>
              </a:ext>
            </a:extLst>
          </p:cNvPr>
          <p:cNvCxnSpPr/>
          <p:nvPr/>
        </p:nvCxnSpPr>
        <p:spPr>
          <a:xfrm>
            <a:off x="6377106" y="4123673"/>
            <a:ext cx="0" cy="1252425"/>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D55D5-8A51-0A4D-97B4-FA855B73589D}"/>
              </a:ext>
            </a:extLst>
          </p:cNvPr>
          <p:cNvCxnSpPr>
            <a:cxnSpLocks/>
          </p:cNvCxnSpPr>
          <p:nvPr/>
        </p:nvCxnSpPr>
        <p:spPr>
          <a:xfrm>
            <a:off x="6362358" y="2053855"/>
            <a:ext cx="0" cy="1252425"/>
          </a:xfrm>
          <a:prstGeom prst="straightConnector1">
            <a:avLst/>
          </a:prstGeom>
          <a:ln w="254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E828ACFB-799B-DD4D-81A2-3EFAB729544C}"/>
              </a:ext>
            </a:extLst>
          </p:cNvPr>
          <p:cNvPicPr>
            <a:picLocks noChangeAspect="1"/>
          </p:cNvPicPr>
          <p:nvPr/>
        </p:nvPicPr>
        <p:blipFill>
          <a:blip r:embed="rId3"/>
          <a:stretch>
            <a:fillRect/>
          </a:stretch>
        </p:blipFill>
        <p:spPr>
          <a:xfrm>
            <a:off x="5784156" y="5222921"/>
            <a:ext cx="299813" cy="471135"/>
          </a:xfrm>
          <a:prstGeom prst="rect">
            <a:avLst/>
          </a:prstGeom>
        </p:spPr>
      </p:pic>
      <p:pic>
        <p:nvPicPr>
          <p:cNvPr id="17" name="Picture 16">
            <a:extLst>
              <a:ext uri="{FF2B5EF4-FFF2-40B4-BE49-F238E27FC236}">
                <a16:creationId xmlns:a16="http://schemas.microsoft.com/office/drawing/2014/main" id="{5BF6FE08-281E-E34E-9E0C-A2713FD55ED6}"/>
              </a:ext>
            </a:extLst>
          </p:cNvPr>
          <p:cNvPicPr>
            <a:picLocks noChangeAspect="1"/>
          </p:cNvPicPr>
          <p:nvPr/>
        </p:nvPicPr>
        <p:blipFill>
          <a:blip r:embed="rId4"/>
          <a:stretch>
            <a:fillRect/>
          </a:stretch>
        </p:blipFill>
        <p:spPr>
          <a:xfrm>
            <a:off x="6564897" y="2096969"/>
            <a:ext cx="342884" cy="557186"/>
          </a:xfrm>
          <a:prstGeom prst="rect">
            <a:avLst/>
          </a:prstGeom>
        </p:spPr>
      </p:pic>
      <p:sp>
        <p:nvSpPr>
          <p:cNvPr id="18" name="TextBox 17">
            <a:extLst>
              <a:ext uri="{FF2B5EF4-FFF2-40B4-BE49-F238E27FC236}">
                <a16:creationId xmlns:a16="http://schemas.microsoft.com/office/drawing/2014/main" id="{9C144FA7-CC83-274A-A219-7042242304E6}"/>
              </a:ext>
            </a:extLst>
          </p:cNvPr>
          <p:cNvSpPr txBox="1"/>
          <p:nvPr/>
        </p:nvSpPr>
        <p:spPr>
          <a:xfrm>
            <a:off x="491412" y="3679115"/>
            <a:ext cx="3810402" cy="369332"/>
          </a:xfrm>
          <a:prstGeom prst="rect">
            <a:avLst/>
          </a:prstGeom>
          <a:noFill/>
        </p:spPr>
        <p:txBody>
          <a:bodyPr wrap="none" rtlCol="0">
            <a:spAutoFit/>
          </a:bodyPr>
          <a:lstStyle/>
          <a:p>
            <a:r>
              <a:rPr lang="en-US" dirty="0"/>
              <a:t>We need to sample from this posterior</a:t>
            </a:r>
          </a:p>
        </p:txBody>
      </p:sp>
      <p:cxnSp>
        <p:nvCxnSpPr>
          <p:cNvPr id="19" name="Straight Arrow Connector 18">
            <a:extLst>
              <a:ext uri="{FF2B5EF4-FFF2-40B4-BE49-F238E27FC236}">
                <a16:creationId xmlns:a16="http://schemas.microsoft.com/office/drawing/2014/main" id="{3746458D-3A78-B64F-89FE-F39E4A4D13CC}"/>
              </a:ext>
            </a:extLst>
          </p:cNvPr>
          <p:cNvCxnSpPr>
            <a:cxnSpLocks/>
            <a:stCxn id="18" idx="3"/>
          </p:cNvCxnSpPr>
          <p:nvPr/>
        </p:nvCxnSpPr>
        <p:spPr>
          <a:xfrm>
            <a:off x="4301814" y="3863781"/>
            <a:ext cx="97188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FBEC308-25A8-0C48-B10B-C731AFDBA7C3}"/>
              </a:ext>
            </a:extLst>
          </p:cNvPr>
          <p:cNvPicPr>
            <a:picLocks noChangeAspect="1"/>
          </p:cNvPicPr>
          <p:nvPr/>
        </p:nvPicPr>
        <p:blipFill>
          <a:blip r:embed="rId5"/>
          <a:stretch>
            <a:fillRect/>
          </a:stretch>
        </p:blipFill>
        <p:spPr>
          <a:xfrm>
            <a:off x="8814852" y="1921307"/>
            <a:ext cx="2184520" cy="2207335"/>
          </a:xfrm>
          <a:prstGeom prst="rect">
            <a:avLst/>
          </a:prstGeom>
        </p:spPr>
      </p:pic>
      <p:sp>
        <p:nvSpPr>
          <p:cNvPr id="24" name="TextBox 23">
            <a:extLst>
              <a:ext uri="{FF2B5EF4-FFF2-40B4-BE49-F238E27FC236}">
                <a16:creationId xmlns:a16="http://schemas.microsoft.com/office/drawing/2014/main" id="{7897C0FF-118F-B747-A81A-3E01DDF21140}"/>
              </a:ext>
            </a:extLst>
          </p:cNvPr>
          <p:cNvSpPr txBox="1"/>
          <p:nvPr/>
        </p:nvSpPr>
        <p:spPr>
          <a:xfrm>
            <a:off x="8134279" y="1469342"/>
            <a:ext cx="3360792" cy="369332"/>
          </a:xfrm>
          <a:prstGeom prst="rect">
            <a:avLst/>
          </a:prstGeom>
          <a:noFill/>
        </p:spPr>
        <p:txBody>
          <a:bodyPr wrap="none" rtlCol="0">
            <a:spAutoFit/>
          </a:bodyPr>
          <a:lstStyle/>
          <a:p>
            <a:r>
              <a:rPr lang="en-US" dirty="0"/>
              <a:t>We learn distribution parameters:</a:t>
            </a:r>
          </a:p>
        </p:txBody>
      </p:sp>
      <p:sp>
        <p:nvSpPr>
          <p:cNvPr id="25" name="TextBox 24">
            <a:extLst>
              <a:ext uri="{FF2B5EF4-FFF2-40B4-BE49-F238E27FC236}">
                <a16:creationId xmlns:a16="http://schemas.microsoft.com/office/drawing/2014/main" id="{B29FC7A0-0330-3B49-9A70-EBF78D1BE123}"/>
              </a:ext>
            </a:extLst>
          </p:cNvPr>
          <p:cNvSpPr txBox="1"/>
          <p:nvPr/>
        </p:nvSpPr>
        <p:spPr>
          <a:xfrm>
            <a:off x="7983415" y="4642352"/>
            <a:ext cx="4192366" cy="369332"/>
          </a:xfrm>
          <a:prstGeom prst="rect">
            <a:avLst/>
          </a:prstGeom>
          <a:noFill/>
        </p:spPr>
        <p:txBody>
          <a:bodyPr wrap="none" rtlCol="0">
            <a:spAutoFit/>
          </a:bodyPr>
          <a:lstStyle/>
          <a:p>
            <a:r>
              <a:rPr lang="en-US" dirty="0"/>
              <a:t>And then use the reparameterization trick!</a:t>
            </a:r>
          </a:p>
        </p:txBody>
      </p:sp>
    </p:spTree>
    <p:extLst>
      <p:ext uri="{BB962C8B-B14F-4D97-AF65-F5344CB8AC3E}">
        <p14:creationId xmlns:p14="http://schemas.microsoft.com/office/powerpoint/2010/main" val="3759350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26E44-FD0E-D14D-93B4-D8D6C12B2FB0}"/>
              </a:ext>
            </a:extLst>
          </p:cNvPr>
          <p:cNvSpPr>
            <a:spLocks noGrp="1"/>
          </p:cNvSpPr>
          <p:nvPr>
            <p:ph type="title"/>
          </p:nvPr>
        </p:nvSpPr>
        <p:spPr>
          <a:xfrm>
            <a:off x="482169" y="36773"/>
            <a:ext cx="9435152" cy="789673"/>
          </a:xfrm>
        </p:spPr>
        <p:txBody>
          <a:bodyPr vert="horz" lIns="228600" tIns="228600" rIns="228600" bIns="0" rtlCol="0" anchor="ctr">
            <a:normAutofit/>
          </a:bodyPr>
          <a:lstStyle/>
          <a:p>
            <a:pPr>
              <a:lnSpc>
                <a:spcPct val="80000"/>
              </a:lnSpc>
            </a:pPr>
            <a:r>
              <a:rPr lang="en-US" dirty="0"/>
              <a:t>Some definitions</a:t>
            </a:r>
          </a:p>
        </p:txBody>
      </p:sp>
      <p:sp>
        <p:nvSpPr>
          <p:cNvPr id="28" name="Content Placeholder 27">
            <a:extLst>
              <a:ext uri="{FF2B5EF4-FFF2-40B4-BE49-F238E27FC236}">
                <a16:creationId xmlns:a16="http://schemas.microsoft.com/office/drawing/2014/main" id="{04258E50-4469-490B-A24C-EEEFA76705F0}"/>
              </a:ext>
            </a:extLst>
          </p:cNvPr>
          <p:cNvSpPr>
            <a:spLocks noGrp="1"/>
          </p:cNvSpPr>
          <p:nvPr>
            <p:ph idx="1"/>
          </p:nvPr>
        </p:nvSpPr>
        <p:spPr>
          <a:xfrm>
            <a:off x="5927338" y="6313849"/>
            <a:ext cx="8673427" cy="405405"/>
          </a:xfrm>
        </p:spPr>
        <p:txBody>
          <a:bodyPr vert="horz" lIns="91440" tIns="0" rIns="91440" bIns="45720" rtlCol="0">
            <a:normAutofit/>
          </a:bodyPr>
          <a:lstStyle/>
          <a:p>
            <a:pPr marL="0" indent="0" algn="ctr">
              <a:lnSpc>
                <a:spcPct val="100000"/>
              </a:lnSpc>
              <a:buNone/>
            </a:pPr>
            <a:r>
              <a:rPr lang="en-US" sz="1600" dirty="0"/>
              <a:t>Cover, Thomas  2006</a:t>
            </a:r>
          </a:p>
        </p:txBody>
      </p:sp>
      <p:pic>
        <p:nvPicPr>
          <p:cNvPr id="26" name="Content Placeholder 21">
            <a:extLst>
              <a:ext uri="{FF2B5EF4-FFF2-40B4-BE49-F238E27FC236}">
                <a16:creationId xmlns:a16="http://schemas.microsoft.com/office/drawing/2014/main" id="{65B4EEFE-A08D-C746-87B6-7122B6B4D3C4}"/>
              </a:ext>
            </a:extLst>
          </p:cNvPr>
          <p:cNvPicPr>
            <a:picLocks noChangeAspect="1"/>
          </p:cNvPicPr>
          <p:nvPr/>
        </p:nvPicPr>
        <p:blipFill>
          <a:blip r:embed="rId2"/>
          <a:stretch>
            <a:fillRect/>
          </a:stretch>
        </p:blipFill>
        <p:spPr>
          <a:xfrm>
            <a:off x="1189481" y="1266622"/>
            <a:ext cx="4906519" cy="5127628"/>
          </a:xfrm>
          <a:prstGeom prst="rect">
            <a:avLst/>
          </a:prstGeom>
        </p:spPr>
      </p:pic>
      <p:sp>
        <p:nvSpPr>
          <p:cNvPr id="24" name="TextBox 23">
            <a:extLst>
              <a:ext uri="{FF2B5EF4-FFF2-40B4-BE49-F238E27FC236}">
                <a16:creationId xmlns:a16="http://schemas.microsoft.com/office/drawing/2014/main" id="{A6DFC236-047F-F34B-9A3C-797ABB8D60A0}"/>
              </a:ext>
            </a:extLst>
          </p:cNvPr>
          <p:cNvSpPr txBox="1"/>
          <p:nvPr/>
        </p:nvSpPr>
        <p:spPr>
          <a:xfrm>
            <a:off x="4899203" y="3045457"/>
            <a:ext cx="916661" cy="369332"/>
          </a:xfrm>
          <a:prstGeom prst="rect">
            <a:avLst/>
          </a:prstGeom>
          <a:noFill/>
        </p:spPr>
        <p:txBody>
          <a:bodyPr wrap="none" rtlCol="0">
            <a:spAutoFit/>
          </a:bodyPr>
          <a:lstStyle/>
          <a:p>
            <a:r>
              <a:rPr lang="en-US" dirty="0"/>
              <a:t>Entropy</a:t>
            </a:r>
          </a:p>
        </p:txBody>
      </p:sp>
      <p:sp>
        <p:nvSpPr>
          <p:cNvPr id="79" name="TextBox 78">
            <a:extLst>
              <a:ext uri="{FF2B5EF4-FFF2-40B4-BE49-F238E27FC236}">
                <a16:creationId xmlns:a16="http://schemas.microsoft.com/office/drawing/2014/main" id="{ABC2F447-ED6F-1D42-96B2-16DF19F29533}"/>
              </a:ext>
            </a:extLst>
          </p:cNvPr>
          <p:cNvSpPr txBox="1"/>
          <p:nvPr/>
        </p:nvSpPr>
        <p:spPr>
          <a:xfrm>
            <a:off x="4112910" y="5410054"/>
            <a:ext cx="2031005" cy="369332"/>
          </a:xfrm>
          <a:prstGeom prst="rect">
            <a:avLst/>
          </a:prstGeom>
          <a:noFill/>
        </p:spPr>
        <p:txBody>
          <a:bodyPr wrap="none" rtlCol="0">
            <a:spAutoFit/>
          </a:bodyPr>
          <a:lstStyle/>
          <a:p>
            <a:r>
              <a:rPr lang="en-US" dirty="0"/>
              <a:t>Mutual Information</a:t>
            </a:r>
          </a:p>
        </p:txBody>
      </p:sp>
      <p:sp>
        <p:nvSpPr>
          <p:cNvPr id="81" name="TextBox 80">
            <a:extLst>
              <a:ext uri="{FF2B5EF4-FFF2-40B4-BE49-F238E27FC236}">
                <a16:creationId xmlns:a16="http://schemas.microsoft.com/office/drawing/2014/main" id="{A16F2D92-CA3A-3544-8F5C-407AD9DAA1EB}"/>
              </a:ext>
            </a:extLst>
          </p:cNvPr>
          <p:cNvSpPr txBox="1"/>
          <p:nvPr/>
        </p:nvSpPr>
        <p:spPr>
          <a:xfrm>
            <a:off x="4996003" y="5994754"/>
            <a:ext cx="4322850" cy="369332"/>
          </a:xfrm>
          <a:prstGeom prst="rect">
            <a:avLst/>
          </a:prstGeom>
          <a:noFill/>
        </p:spPr>
        <p:txBody>
          <a:bodyPr wrap="none" rtlCol="0">
            <a:spAutoFit/>
          </a:bodyPr>
          <a:lstStyle/>
          <a:p>
            <a:r>
              <a:rPr lang="en-US" dirty="0"/>
              <a:t>Divergences and Integral Probability Metrics</a:t>
            </a:r>
          </a:p>
        </p:txBody>
      </p:sp>
      <p:sp>
        <p:nvSpPr>
          <p:cNvPr id="27" name="Rectangle 26">
            <a:extLst>
              <a:ext uri="{FF2B5EF4-FFF2-40B4-BE49-F238E27FC236}">
                <a16:creationId xmlns:a16="http://schemas.microsoft.com/office/drawing/2014/main" id="{A5AD51F1-0C8C-C548-AB35-9BBFDDF34780}"/>
              </a:ext>
            </a:extLst>
          </p:cNvPr>
          <p:cNvSpPr/>
          <p:nvPr/>
        </p:nvSpPr>
        <p:spPr>
          <a:xfrm>
            <a:off x="1033269" y="777735"/>
            <a:ext cx="4906519" cy="280614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C4D2981-DC72-8F41-B5DC-6AEDE5C27B6F}"/>
              </a:ext>
            </a:extLst>
          </p:cNvPr>
          <p:cNvSpPr/>
          <p:nvPr/>
        </p:nvSpPr>
        <p:spPr>
          <a:xfrm>
            <a:off x="1033269" y="3765413"/>
            <a:ext cx="5238841" cy="2043953"/>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8CDF211-68DE-5A4D-9EFC-0FE325FA22A5}"/>
              </a:ext>
            </a:extLst>
          </p:cNvPr>
          <p:cNvSpPr/>
          <p:nvPr/>
        </p:nvSpPr>
        <p:spPr>
          <a:xfrm>
            <a:off x="1033269" y="5858398"/>
            <a:ext cx="8285584" cy="616078"/>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4B79B836-5EDD-FB4A-B24F-8FDCA88C7C62}"/>
              </a:ext>
            </a:extLst>
          </p:cNvPr>
          <p:cNvPicPr>
            <a:picLocks noChangeAspect="1"/>
          </p:cNvPicPr>
          <p:nvPr/>
        </p:nvPicPr>
        <p:blipFill>
          <a:blip r:embed="rId3"/>
          <a:stretch>
            <a:fillRect/>
          </a:stretch>
        </p:blipFill>
        <p:spPr>
          <a:xfrm>
            <a:off x="6143915" y="973372"/>
            <a:ext cx="3909450" cy="2229834"/>
          </a:xfrm>
          <a:prstGeom prst="rect">
            <a:avLst/>
          </a:prstGeom>
        </p:spPr>
      </p:pic>
      <p:sp>
        <p:nvSpPr>
          <p:cNvPr id="13" name="Rectangle 12">
            <a:extLst>
              <a:ext uri="{FF2B5EF4-FFF2-40B4-BE49-F238E27FC236}">
                <a16:creationId xmlns:a16="http://schemas.microsoft.com/office/drawing/2014/main" id="{DFF575E1-A9C1-2642-A8B2-72CEF6F02C4A}"/>
              </a:ext>
            </a:extLst>
          </p:cNvPr>
          <p:cNvSpPr/>
          <p:nvPr/>
        </p:nvSpPr>
        <p:spPr>
          <a:xfrm>
            <a:off x="6096000" y="787530"/>
            <a:ext cx="4168052" cy="2599126"/>
          </a:xfrm>
          <a:prstGeom prst="rect">
            <a:avLst/>
          </a:prstGeom>
          <a:solidFill>
            <a:schemeClr val="accent1">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93B90A-4A5B-1148-AA0B-CFD3ACFA2AAE}"/>
              </a:ext>
            </a:extLst>
          </p:cNvPr>
          <p:cNvSpPr txBox="1"/>
          <p:nvPr/>
        </p:nvSpPr>
        <p:spPr>
          <a:xfrm>
            <a:off x="8522485" y="2990275"/>
            <a:ext cx="1741567" cy="369332"/>
          </a:xfrm>
          <a:prstGeom prst="rect">
            <a:avLst/>
          </a:prstGeom>
          <a:noFill/>
        </p:spPr>
        <p:txBody>
          <a:bodyPr wrap="none" rtlCol="0">
            <a:spAutoFit/>
          </a:bodyPr>
          <a:lstStyle/>
          <a:p>
            <a:r>
              <a:rPr lang="en-US" dirty="0"/>
              <a:t>Total Correlation</a:t>
            </a:r>
          </a:p>
        </p:txBody>
      </p:sp>
      <p:sp>
        <p:nvSpPr>
          <p:cNvPr id="16" name="TextBox 15">
            <a:extLst>
              <a:ext uri="{FF2B5EF4-FFF2-40B4-BE49-F238E27FC236}">
                <a16:creationId xmlns:a16="http://schemas.microsoft.com/office/drawing/2014/main" id="{47FF6A6B-26F6-DD42-8AE5-66546F599E3E}"/>
              </a:ext>
            </a:extLst>
          </p:cNvPr>
          <p:cNvSpPr txBox="1"/>
          <p:nvPr/>
        </p:nvSpPr>
        <p:spPr>
          <a:xfrm>
            <a:off x="9318853" y="5925426"/>
            <a:ext cx="1602105" cy="369332"/>
          </a:xfrm>
          <a:prstGeom prst="rect">
            <a:avLst/>
          </a:prstGeom>
          <a:noFill/>
        </p:spPr>
        <p:txBody>
          <a:bodyPr wrap="none" rtlCol="0">
            <a:spAutoFit/>
          </a:bodyPr>
          <a:lstStyle/>
          <a:p>
            <a:r>
              <a:rPr lang="en-US" dirty="0"/>
              <a:t>Gao et al. 2019</a:t>
            </a:r>
          </a:p>
        </p:txBody>
      </p:sp>
      <p:pic>
        <p:nvPicPr>
          <p:cNvPr id="9" name="Picture 8">
            <a:extLst>
              <a:ext uri="{FF2B5EF4-FFF2-40B4-BE49-F238E27FC236}">
                <a16:creationId xmlns:a16="http://schemas.microsoft.com/office/drawing/2014/main" id="{2B1ED6FA-B1DB-EA4D-9891-319A5623EE70}"/>
              </a:ext>
            </a:extLst>
          </p:cNvPr>
          <p:cNvPicPr>
            <a:picLocks noChangeAspect="1"/>
          </p:cNvPicPr>
          <p:nvPr/>
        </p:nvPicPr>
        <p:blipFill>
          <a:blip r:embed="rId4"/>
          <a:stretch>
            <a:fillRect/>
          </a:stretch>
        </p:blipFill>
        <p:spPr>
          <a:xfrm>
            <a:off x="6198728" y="3221469"/>
            <a:ext cx="4473166" cy="3149563"/>
          </a:xfrm>
          <a:prstGeom prst="rect">
            <a:avLst/>
          </a:prstGeom>
        </p:spPr>
      </p:pic>
      <p:sp>
        <p:nvSpPr>
          <p:cNvPr id="3" name="Date Placeholder 2">
            <a:extLst>
              <a:ext uri="{FF2B5EF4-FFF2-40B4-BE49-F238E27FC236}">
                <a16:creationId xmlns:a16="http://schemas.microsoft.com/office/drawing/2014/main" id="{4BDE44B6-6146-674A-873B-F2BDC989AA07}"/>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CE53E94C-4946-6C45-A6F1-2B5A9D857044}"/>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184592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CE341E-5621-6748-83C6-B0C7887A6714}"/>
              </a:ext>
            </a:extLst>
          </p:cNvPr>
          <p:cNvSpPr>
            <a:spLocks noGrp="1"/>
          </p:cNvSpPr>
          <p:nvPr>
            <p:ph type="title"/>
          </p:nvPr>
        </p:nvSpPr>
        <p:spPr>
          <a:xfrm>
            <a:off x="838200" y="365125"/>
            <a:ext cx="10515600" cy="1325563"/>
          </a:xfrm>
        </p:spPr>
        <p:txBody>
          <a:bodyPr/>
          <a:lstStyle/>
          <a:p>
            <a:r>
              <a:rPr lang="en-US" dirty="0" err="1"/>
              <a:t>Reparameterisation</a:t>
            </a:r>
            <a:r>
              <a:rPr lang="en-US" dirty="0"/>
              <a:t> Trick</a:t>
            </a:r>
          </a:p>
        </p:txBody>
      </p:sp>
      <p:sp>
        <p:nvSpPr>
          <p:cNvPr id="2" name="Date Placeholder 1">
            <a:extLst>
              <a:ext uri="{FF2B5EF4-FFF2-40B4-BE49-F238E27FC236}">
                <a16:creationId xmlns:a16="http://schemas.microsoft.com/office/drawing/2014/main" id="{01F3537F-C579-8241-BEA4-2B8DCA92391F}"/>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1C2C4382-E48F-0140-B656-70DC4F4DFA2C}"/>
              </a:ext>
            </a:extLst>
          </p:cNvPr>
          <p:cNvSpPr>
            <a:spLocks noGrp="1"/>
          </p:cNvSpPr>
          <p:nvPr>
            <p:ph type="sldNum" sz="quarter" idx="12"/>
          </p:nvPr>
        </p:nvSpPr>
        <p:spPr/>
        <p:txBody>
          <a:bodyPr/>
          <a:lstStyle/>
          <a:p>
            <a:fld id="{6D22F896-40B5-4ADD-8801-0D06FADFA095}" type="slidenum">
              <a:rPr lang="en-US" smtClean="0"/>
              <a:t>40</a:t>
            </a:fld>
            <a:endParaRPr lang="en-US" dirty="0"/>
          </a:p>
        </p:txBody>
      </p:sp>
      <p:pic>
        <p:nvPicPr>
          <p:cNvPr id="9" name="Picture 8">
            <a:extLst>
              <a:ext uri="{FF2B5EF4-FFF2-40B4-BE49-F238E27FC236}">
                <a16:creationId xmlns:a16="http://schemas.microsoft.com/office/drawing/2014/main" id="{A4736912-54BB-C14F-B1B0-71317B336229}"/>
              </a:ext>
            </a:extLst>
          </p:cNvPr>
          <p:cNvPicPr>
            <a:picLocks noChangeAspect="1"/>
          </p:cNvPicPr>
          <p:nvPr/>
        </p:nvPicPr>
        <p:blipFill>
          <a:blip r:embed="rId2"/>
          <a:stretch>
            <a:fillRect/>
          </a:stretch>
        </p:blipFill>
        <p:spPr>
          <a:xfrm>
            <a:off x="2243185" y="1837849"/>
            <a:ext cx="6627810" cy="1325562"/>
          </a:xfrm>
          <a:prstGeom prst="rect">
            <a:avLst/>
          </a:prstGeom>
        </p:spPr>
      </p:pic>
      <p:pic>
        <p:nvPicPr>
          <p:cNvPr id="5" name="Picture 4">
            <a:extLst>
              <a:ext uri="{FF2B5EF4-FFF2-40B4-BE49-F238E27FC236}">
                <a16:creationId xmlns:a16="http://schemas.microsoft.com/office/drawing/2014/main" id="{80DE3775-8243-6D47-A686-7D1FD00DF47F}"/>
              </a:ext>
            </a:extLst>
          </p:cNvPr>
          <p:cNvPicPr>
            <a:picLocks noChangeAspect="1"/>
          </p:cNvPicPr>
          <p:nvPr/>
        </p:nvPicPr>
        <p:blipFill>
          <a:blip r:embed="rId3"/>
          <a:stretch>
            <a:fillRect/>
          </a:stretch>
        </p:blipFill>
        <p:spPr>
          <a:xfrm>
            <a:off x="3492102" y="3853501"/>
            <a:ext cx="4818777" cy="2333302"/>
          </a:xfrm>
          <a:prstGeom prst="rect">
            <a:avLst/>
          </a:prstGeom>
        </p:spPr>
      </p:pic>
      <p:cxnSp>
        <p:nvCxnSpPr>
          <p:cNvPr id="8" name="Straight Arrow Connector 7">
            <a:extLst>
              <a:ext uri="{FF2B5EF4-FFF2-40B4-BE49-F238E27FC236}">
                <a16:creationId xmlns:a16="http://schemas.microsoft.com/office/drawing/2014/main" id="{D24EE4EA-788B-D241-9D38-68F7AE119E97}"/>
              </a:ext>
            </a:extLst>
          </p:cNvPr>
          <p:cNvCxnSpPr>
            <a:cxnSpLocks/>
          </p:cNvCxnSpPr>
          <p:nvPr/>
        </p:nvCxnSpPr>
        <p:spPr>
          <a:xfrm>
            <a:off x="4676503" y="3517175"/>
            <a:ext cx="144415" cy="306935"/>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FC00D21-6136-8541-BC26-AA775F028421}"/>
              </a:ext>
            </a:extLst>
          </p:cNvPr>
          <p:cNvCxnSpPr>
            <a:cxnSpLocks/>
          </p:cNvCxnSpPr>
          <p:nvPr/>
        </p:nvCxnSpPr>
        <p:spPr>
          <a:xfrm flipH="1">
            <a:off x="5163094" y="3517175"/>
            <a:ext cx="117360" cy="306935"/>
          </a:xfrm>
          <a:prstGeom prst="straightConnector1">
            <a:avLst/>
          </a:prstGeom>
          <a:ln w="25400">
            <a:solidFill>
              <a:schemeClr val="tx1"/>
            </a:solidFill>
            <a:prstDash val="sys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6793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CE341E-5621-6748-83C6-B0C7887A6714}"/>
              </a:ext>
            </a:extLst>
          </p:cNvPr>
          <p:cNvSpPr>
            <a:spLocks noGrp="1"/>
          </p:cNvSpPr>
          <p:nvPr>
            <p:ph type="title"/>
          </p:nvPr>
        </p:nvSpPr>
        <p:spPr>
          <a:xfrm>
            <a:off x="838200" y="365125"/>
            <a:ext cx="10515600" cy="1325563"/>
          </a:xfrm>
        </p:spPr>
        <p:txBody>
          <a:bodyPr/>
          <a:lstStyle/>
          <a:p>
            <a:r>
              <a:rPr lang="en-US" dirty="0"/>
              <a:t>The origins of </a:t>
            </a:r>
            <a:r>
              <a:rPr lang="en-US" dirty="0" err="1"/>
              <a:t>reparameterisation</a:t>
            </a:r>
            <a:endParaRPr lang="en-US" dirty="0"/>
          </a:p>
        </p:txBody>
      </p:sp>
      <p:sp>
        <p:nvSpPr>
          <p:cNvPr id="12" name="TextBox 11">
            <a:extLst>
              <a:ext uri="{FF2B5EF4-FFF2-40B4-BE49-F238E27FC236}">
                <a16:creationId xmlns:a16="http://schemas.microsoft.com/office/drawing/2014/main" id="{BECC7120-CF1F-384D-895D-B53DEC51CB6D}"/>
              </a:ext>
            </a:extLst>
          </p:cNvPr>
          <p:cNvSpPr txBox="1"/>
          <p:nvPr/>
        </p:nvSpPr>
        <p:spPr>
          <a:xfrm>
            <a:off x="8685677" y="6371896"/>
            <a:ext cx="3214791" cy="369332"/>
          </a:xfrm>
          <a:prstGeom prst="rect">
            <a:avLst/>
          </a:prstGeom>
          <a:noFill/>
        </p:spPr>
        <p:txBody>
          <a:bodyPr wrap="none" rtlCol="0">
            <a:spAutoFit/>
          </a:bodyPr>
          <a:lstStyle/>
          <a:p>
            <a:r>
              <a:rPr lang="en-US" dirty="0" err="1"/>
              <a:t>Abbeel</a:t>
            </a:r>
            <a:r>
              <a:rPr lang="en-US" dirty="0"/>
              <a:t>, Chen, Ho, Srinivas, 2019</a:t>
            </a:r>
          </a:p>
        </p:txBody>
      </p:sp>
      <p:pic>
        <p:nvPicPr>
          <p:cNvPr id="10" name="Picture 9">
            <a:extLst>
              <a:ext uri="{FF2B5EF4-FFF2-40B4-BE49-F238E27FC236}">
                <a16:creationId xmlns:a16="http://schemas.microsoft.com/office/drawing/2014/main" id="{D6DEA834-DB6A-594D-AD32-CB2AE2D8DFA0}"/>
              </a:ext>
            </a:extLst>
          </p:cNvPr>
          <p:cNvPicPr>
            <a:picLocks noChangeAspect="1"/>
          </p:cNvPicPr>
          <p:nvPr/>
        </p:nvPicPr>
        <p:blipFill>
          <a:blip r:embed="rId2"/>
          <a:stretch>
            <a:fillRect/>
          </a:stretch>
        </p:blipFill>
        <p:spPr>
          <a:xfrm>
            <a:off x="314311" y="2025231"/>
            <a:ext cx="10890578" cy="3970523"/>
          </a:xfrm>
          <a:prstGeom prst="rect">
            <a:avLst/>
          </a:prstGeom>
        </p:spPr>
      </p:pic>
      <p:sp>
        <p:nvSpPr>
          <p:cNvPr id="13" name="TextBox 12">
            <a:extLst>
              <a:ext uri="{FF2B5EF4-FFF2-40B4-BE49-F238E27FC236}">
                <a16:creationId xmlns:a16="http://schemas.microsoft.com/office/drawing/2014/main" id="{B04D2215-BD1B-4545-8C7D-1027B5437DE6}"/>
              </a:ext>
            </a:extLst>
          </p:cNvPr>
          <p:cNvSpPr txBox="1"/>
          <p:nvPr/>
        </p:nvSpPr>
        <p:spPr>
          <a:xfrm>
            <a:off x="5759600" y="1464423"/>
            <a:ext cx="3888052" cy="369332"/>
          </a:xfrm>
          <a:prstGeom prst="rect">
            <a:avLst/>
          </a:prstGeom>
          <a:noFill/>
        </p:spPr>
        <p:txBody>
          <a:bodyPr wrap="none" rtlCol="0">
            <a:spAutoFit/>
          </a:bodyPr>
          <a:lstStyle/>
          <a:p>
            <a:r>
              <a:rPr lang="en-US" dirty="0"/>
              <a:t>Also known as the ‘</a:t>
            </a:r>
            <a:r>
              <a:rPr lang="en-US" dirty="0" err="1"/>
              <a:t>pathwise</a:t>
            </a:r>
            <a:r>
              <a:rPr lang="en-US" dirty="0"/>
              <a:t> derivative’</a:t>
            </a:r>
          </a:p>
        </p:txBody>
      </p:sp>
      <p:sp>
        <p:nvSpPr>
          <p:cNvPr id="2" name="Date Placeholder 1">
            <a:extLst>
              <a:ext uri="{FF2B5EF4-FFF2-40B4-BE49-F238E27FC236}">
                <a16:creationId xmlns:a16="http://schemas.microsoft.com/office/drawing/2014/main" id="{01F3537F-C579-8241-BEA4-2B8DCA92391F}"/>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1C2C4382-E48F-0140-B656-70DC4F4DFA2C}"/>
              </a:ext>
            </a:extLst>
          </p:cNvPr>
          <p:cNvSpPr>
            <a:spLocks noGrp="1"/>
          </p:cNvSpPr>
          <p:nvPr>
            <p:ph type="sldNum" sz="quarter" idx="12"/>
          </p:nvPr>
        </p:nvSpPr>
        <p:spPr/>
        <p:txBody>
          <a:bodyPr/>
          <a:lstStyle/>
          <a:p>
            <a:fld id="{6D22F896-40B5-4ADD-8801-0D06FADFA095}" type="slidenum">
              <a:rPr lang="en-US" smtClean="0"/>
              <a:t>41</a:t>
            </a:fld>
            <a:endParaRPr lang="en-US" dirty="0"/>
          </a:p>
        </p:txBody>
      </p:sp>
      <p:sp>
        <p:nvSpPr>
          <p:cNvPr id="4" name="TextBox 3">
            <a:extLst>
              <a:ext uri="{FF2B5EF4-FFF2-40B4-BE49-F238E27FC236}">
                <a16:creationId xmlns:a16="http://schemas.microsoft.com/office/drawing/2014/main" id="{74CF3B1E-2D52-E449-8D6D-2AB25F7E5329}"/>
              </a:ext>
            </a:extLst>
          </p:cNvPr>
          <p:cNvSpPr txBox="1"/>
          <p:nvPr/>
        </p:nvSpPr>
        <p:spPr>
          <a:xfrm>
            <a:off x="5865864" y="2605320"/>
            <a:ext cx="5734903" cy="369332"/>
          </a:xfrm>
          <a:prstGeom prst="rect">
            <a:avLst/>
          </a:prstGeom>
          <a:noFill/>
        </p:spPr>
        <p:txBody>
          <a:bodyPr wrap="none" rtlCol="0">
            <a:spAutoFit/>
          </a:bodyPr>
          <a:lstStyle/>
          <a:p>
            <a:r>
              <a:rPr lang="en-US" dirty="0"/>
              <a:t>Trying to optimize over an expectation with shared params </a:t>
            </a:r>
          </a:p>
        </p:txBody>
      </p:sp>
    </p:spTree>
    <p:extLst>
      <p:ext uri="{BB962C8B-B14F-4D97-AF65-F5344CB8AC3E}">
        <p14:creationId xmlns:p14="http://schemas.microsoft.com/office/powerpoint/2010/main" val="646331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D6E910A0-E66E-214A-9CAB-72890A8AAD09}"/>
              </a:ext>
            </a:extLst>
          </p:cNvPr>
          <p:cNvPicPr>
            <a:picLocks noGrp="1" noChangeAspect="1"/>
          </p:cNvPicPr>
          <p:nvPr>
            <p:ph idx="1"/>
          </p:nvPr>
        </p:nvPicPr>
        <p:blipFill>
          <a:blip r:embed="rId2"/>
          <a:stretch>
            <a:fillRect/>
          </a:stretch>
        </p:blipFill>
        <p:spPr>
          <a:xfrm>
            <a:off x="7713060" y="590721"/>
            <a:ext cx="3391953" cy="5979890"/>
          </a:xfrm>
        </p:spPr>
      </p:pic>
      <p:sp>
        <p:nvSpPr>
          <p:cNvPr id="40" name="TextBox 39">
            <a:extLst>
              <a:ext uri="{FF2B5EF4-FFF2-40B4-BE49-F238E27FC236}">
                <a16:creationId xmlns:a16="http://schemas.microsoft.com/office/drawing/2014/main" id="{FBFD0AFE-0E78-8146-A692-189D5E9A9536}"/>
              </a:ext>
            </a:extLst>
          </p:cNvPr>
          <p:cNvSpPr txBox="1"/>
          <p:nvPr/>
        </p:nvSpPr>
        <p:spPr>
          <a:xfrm>
            <a:off x="5527926" y="5997754"/>
            <a:ext cx="1598001" cy="646331"/>
          </a:xfrm>
          <a:prstGeom prst="rect">
            <a:avLst/>
          </a:prstGeom>
          <a:noFill/>
        </p:spPr>
        <p:txBody>
          <a:bodyPr wrap="square" rtlCol="0">
            <a:spAutoFit/>
          </a:bodyPr>
          <a:lstStyle/>
          <a:p>
            <a:pPr algn="ctr"/>
            <a:r>
              <a:rPr lang="en-US" dirty="0"/>
              <a:t>Reconstruction</a:t>
            </a:r>
          </a:p>
          <a:p>
            <a:pPr algn="ctr"/>
            <a:r>
              <a:rPr lang="en-US" dirty="0"/>
              <a:t>Loss</a:t>
            </a:r>
          </a:p>
        </p:txBody>
      </p:sp>
      <p:sp>
        <p:nvSpPr>
          <p:cNvPr id="2" name="Title 1">
            <a:extLst>
              <a:ext uri="{FF2B5EF4-FFF2-40B4-BE49-F238E27FC236}">
                <a16:creationId xmlns:a16="http://schemas.microsoft.com/office/drawing/2014/main" id="{37E51D21-F120-4347-AE8B-AF75232C4404}"/>
              </a:ext>
            </a:extLst>
          </p:cNvPr>
          <p:cNvSpPr>
            <a:spLocks noGrp="1"/>
          </p:cNvSpPr>
          <p:nvPr>
            <p:ph type="title"/>
          </p:nvPr>
        </p:nvSpPr>
        <p:spPr>
          <a:xfrm>
            <a:off x="393154" y="213915"/>
            <a:ext cx="10515600" cy="1325563"/>
          </a:xfrm>
        </p:spPr>
        <p:txBody>
          <a:bodyPr/>
          <a:lstStyle/>
          <a:p>
            <a:r>
              <a:rPr lang="en-US" dirty="0"/>
              <a:t>VAE architecture</a:t>
            </a:r>
          </a:p>
        </p:txBody>
      </p:sp>
      <p:sp>
        <p:nvSpPr>
          <p:cNvPr id="5" name="TextBox 4">
            <a:extLst>
              <a:ext uri="{FF2B5EF4-FFF2-40B4-BE49-F238E27FC236}">
                <a16:creationId xmlns:a16="http://schemas.microsoft.com/office/drawing/2014/main" id="{925B17F5-4391-6947-AA03-B209830DABB4}"/>
              </a:ext>
            </a:extLst>
          </p:cNvPr>
          <p:cNvSpPr txBox="1"/>
          <p:nvPr/>
        </p:nvSpPr>
        <p:spPr>
          <a:xfrm>
            <a:off x="7989607" y="1716818"/>
            <a:ext cx="970715" cy="584775"/>
          </a:xfrm>
          <a:prstGeom prst="rect">
            <a:avLst/>
          </a:prstGeom>
          <a:noFill/>
        </p:spPr>
        <p:txBody>
          <a:bodyPr wrap="none" rtlCol="0">
            <a:spAutoFit/>
          </a:bodyPr>
          <a:lstStyle/>
          <a:p>
            <a:pPr algn="ctr"/>
            <a:r>
              <a:rPr lang="en-US" sz="1600" dirty="0"/>
              <a:t>Inference</a:t>
            </a:r>
          </a:p>
          <a:p>
            <a:pPr algn="ctr"/>
            <a:r>
              <a:rPr lang="en-US" sz="1600" dirty="0"/>
              <a:t>Encoder</a:t>
            </a:r>
          </a:p>
        </p:txBody>
      </p:sp>
      <p:sp>
        <p:nvSpPr>
          <p:cNvPr id="6" name="TextBox 5">
            <a:extLst>
              <a:ext uri="{FF2B5EF4-FFF2-40B4-BE49-F238E27FC236}">
                <a16:creationId xmlns:a16="http://schemas.microsoft.com/office/drawing/2014/main" id="{CCB025CA-7684-0C4B-A54A-D926C59B4861}"/>
              </a:ext>
            </a:extLst>
          </p:cNvPr>
          <p:cNvSpPr txBox="1"/>
          <p:nvPr/>
        </p:nvSpPr>
        <p:spPr>
          <a:xfrm>
            <a:off x="7913625" y="5127966"/>
            <a:ext cx="1122680" cy="584775"/>
          </a:xfrm>
          <a:prstGeom prst="rect">
            <a:avLst/>
          </a:prstGeom>
          <a:noFill/>
        </p:spPr>
        <p:txBody>
          <a:bodyPr wrap="none" rtlCol="0">
            <a:spAutoFit/>
          </a:bodyPr>
          <a:lstStyle/>
          <a:p>
            <a:pPr algn="ctr"/>
            <a:r>
              <a:rPr lang="en-US" sz="1600" dirty="0"/>
              <a:t>Generation</a:t>
            </a:r>
          </a:p>
          <a:p>
            <a:pPr algn="ctr"/>
            <a:r>
              <a:rPr lang="en-US" sz="1600" dirty="0"/>
              <a:t>Decoder</a:t>
            </a:r>
          </a:p>
        </p:txBody>
      </p:sp>
      <p:pic>
        <p:nvPicPr>
          <p:cNvPr id="4" name="Picture 3">
            <a:extLst>
              <a:ext uri="{FF2B5EF4-FFF2-40B4-BE49-F238E27FC236}">
                <a16:creationId xmlns:a16="http://schemas.microsoft.com/office/drawing/2014/main" id="{346BFAB2-140E-EF45-9A75-76D0A14BEEA7}"/>
              </a:ext>
            </a:extLst>
          </p:cNvPr>
          <p:cNvPicPr>
            <a:picLocks noChangeAspect="1"/>
          </p:cNvPicPr>
          <p:nvPr/>
        </p:nvPicPr>
        <p:blipFill>
          <a:blip r:embed="rId3"/>
          <a:stretch>
            <a:fillRect/>
          </a:stretch>
        </p:blipFill>
        <p:spPr>
          <a:xfrm>
            <a:off x="802006" y="1634523"/>
            <a:ext cx="2912717" cy="1065628"/>
          </a:xfrm>
          <a:prstGeom prst="rect">
            <a:avLst/>
          </a:prstGeom>
        </p:spPr>
      </p:pic>
      <p:sp>
        <p:nvSpPr>
          <p:cNvPr id="11" name="TextBox 10">
            <a:extLst>
              <a:ext uri="{FF2B5EF4-FFF2-40B4-BE49-F238E27FC236}">
                <a16:creationId xmlns:a16="http://schemas.microsoft.com/office/drawing/2014/main" id="{1553BD1F-F55A-B24A-9576-E217ADFEEDB8}"/>
              </a:ext>
            </a:extLst>
          </p:cNvPr>
          <p:cNvSpPr txBox="1"/>
          <p:nvPr/>
        </p:nvSpPr>
        <p:spPr>
          <a:xfrm>
            <a:off x="7793162" y="-19534"/>
            <a:ext cx="4442317" cy="646331"/>
          </a:xfrm>
          <a:prstGeom prst="rect">
            <a:avLst/>
          </a:prstGeom>
          <a:noFill/>
        </p:spPr>
        <p:txBody>
          <a:bodyPr wrap="square" rtlCol="0">
            <a:spAutoFit/>
          </a:bodyPr>
          <a:lstStyle/>
          <a:p>
            <a:r>
              <a:rPr lang="en-US" dirty="0"/>
              <a:t>‘No principled method exists to choose the optimal latent code dimension’ Lezama 2019</a:t>
            </a:r>
          </a:p>
        </p:txBody>
      </p:sp>
      <p:pic>
        <p:nvPicPr>
          <p:cNvPr id="14" name="Picture 13">
            <a:extLst>
              <a:ext uri="{FF2B5EF4-FFF2-40B4-BE49-F238E27FC236}">
                <a16:creationId xmlns:a16="http://schemas.microsoft.com/office/drawing/2014/main" id="{01566770-2499-4542-91A7-30C7594DA522}"/>
              </a:ext>
            </a:extLst>
          </p:cNvPr>
          <p:cNvPicPr>
            <a:picLocks noChangeAspect="1"/>
          </p:cNvPicPr>
          <p:nvPr/>
        </p:nvPicPr>
        <p:blipFill>
          <a:blip r:embed="rId4"/>
          <a:stretch>
            <a:fillRect/>
          </a:stretch>
        </p:blipFill>
        <p:spPr>
          <a:xfrm>
            <a:off x="635612" y="4457653"/>
            <a:ext cx="3620800" cy="724160"/>
          </a:xfrm>
          <a:prstGeom prst="rect">
            <a:avLst/>
          </a:prstGeom>
        </p:spPr>
      </p:pic>
      <p:cxnSp>
        <p:nvCxnSpPr>
          <p:cNvPr id="23" name="Elbow Connector 22">
            <a:extLst>
              <a:ext uri="{FF2B5EF4-FFF2-40B4-BE49-F238E27FC236}">
                <a16:creationId xmlns:a16="http://schemas.microsoft.com/office/drawing/2014/main" id="{5D3173AC-4518-FC47-80AD-5BCC0709366F}"/>
              </a:ext>
            </a:extLst>
          </p:cNvPr>
          <p:cNvCxnSpPr>
            <a:cxnSpLocks/>
          </p:cNvCxnSpPr>
          <p:nvPr/>
        </p:nvCxnSpPr>
        <p:spPr>
          <a:xfrm rot="5400000">
            <a:off x="4314974" y="3056912"/>
            <a:ext cx="4981686" cy="967691"/>
          </a:xfrm>
          <a:prstGeom prst="bentConnector3">
            <a:avLst>
              <a:gd name="adj1" fmla="val 50000"/>
            </a:avLst>
          </a:prstGeom>
          <a:ln w="9525">
            <a:tailEnd type="triangle"/>
          </a:ln>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7B217670-9780-5146-A043-B7B9E4696404}"/>
              </a:ext>
            </a:extLst>
          </p:cNvPr>
          <p:cNvCxnSpPr>
            <a:cxnSpLocks/>
          </p:cNvCxnSpPr>
          <p:nvPr/>
        </p:nvCxnSpPr>
        <p:spPr>
          <a:xfrm>
            <a:off x="7289662" y="1049913"/>
            <a:ext cx="64999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72A5BBF-CB20-6648-914B-4325FC801D84}"/>
              </a:ext>
            </a:extLst>
          </p:cNvPr>
          <p:cNvCxnSpPr>
            <a:cxnSpLocks/>
            <a:endCxn id="36" idx="3"/>
          </p:cNvCxnSpPr>
          <p:nvPr/>
        </p:nvCxnSpPr>
        <p:spPr>
          <a:xfrm flipH="1">
            <a:off x="7106469" y="6302314"/>
            <a:ext cx="83318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0553FFD-7BC9-2840-8112-760FFCBB20AC}"/>
              </a:ext>
            </a:extLst>
          </p:cNvPr>
          <p:cNvSpPr/>
          <p:nvPr/>
        </p:nvSpPr>
        <p:spPr>
          <a:xfrm>
            <a:off x="5527926" y="6034016"/>
            <a:ext cx="1578543" cy="536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2C0E186-6ADF-7B48-B398-468533F8075D}"/>
              </a:ext>
            </a:extLst>
          </p:cNvPr>
          <p:cNvSpPr/>
          <p:nvPr/>
        </p:nvSpPr>
        <p:spPr>
          <a:xfrm>
            <a:off x="9360928" y="4162090"/>
            <a:ext cx="2223798" cy="53659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a:extLst>
              <a:ext uri="{FF2B5EF4-FFF2-40B4-BE49-F238E27FC236}">
                <a16:creationId xmlns:a16="http://schemas.microsoft.com/office/drawing/2014/main" id="{ED31CA9D-6C58-6E4C-B319-571966B231C6}"/>
              </a:ext>
            </a:extLst>
          </p:cNvPr>
          <p:cNvPicPr>
            <a:picLocks noChangeAspect="1"/>
          </p:cNvPicPr>
          <p:nvPr/>
        </p:nvPicPr>
        <p:blipFill>
          <a:blip r:embed="rId5"/>
          <a:stretch>
            <a:fillRect/>
          </a:stretch>
        </p:blipFill>
        <p:spPr>
          <a:xfrm>
            <a:off x="9419084" y="4284722"/>
            <a:ext cx="2055518" cy="345862"/>
          </a:xfrm>
          <a:prstGeom prst="rect">
            <a:avLst/>
          </a:prstGeom>
        </p:spPr>
      </p:pic>
      <p:sp>
        <p:nvSpPr>
          <p:cNvPr id="3" name="TextBox 2">
            <a:extLst>
              <a:ext uri="{FF2B5EF4-FFF2-40B4-BE49-F238E27FC236}">
                <a16:creationId xmlns:a16="http://schemas.microsoft.com/office/drawing/2014/main" id="{E41ABD43-BFD8-754D-9A33-A542C398A817}"/>
              </a:ext>
            </a:extLst>
          </p:cNvPr>
          <p:cNvSpPr txBox="1"/>
          <p:nvPr/>
        </p:nvSpPr>
        <p:spPr>
          <a:xfrm>
            <a:off x="577024" y="5712741"/>
            <a:ext cx="3903954" cy="646331"/>
          </a:xfrm>
          <a:prstGeom prst="rect">
            <a:avLst/>
          </a:prstGeom>
          <a:noFill/>
        </p:spPr>
        <p:txBody>
          <a:bodyPr wrap="none" rtlCol="0">
            <a:spAutoFit/>
          </a:bodyPr>
          <a:lstStyle/>
          <a:p>
            <a:r>
              <a:rPr lang="en-US" dirty="0"/>
              <a:t>Useful for compression too… </a:t>
            </a:r>
          </a:p>
          <a:p>
            <a:r>
              <a:rPr lang="en-US" dirty="0"/>
              <a:t>e.g. bits-back ANS (see Townsend 2019)</a:t>
            </a:r>
          </a:p>
        </p:txBody>
      </p:sp>
      <p:pic>
        <p:nvPicPr>
          <p:cNvPr id="16" name="Picture 15">
            <a:extLst>
              <a:ext uri="{FF2B5EF4-FFF2-40B4-BE49-F238E27FC236}">
                <a16:creationId xmlns:a16="http://schemas.microsoft.com/office/drawing/2014/main" id="{BAF1FBE3-72A5-C041-B72D-D959A3F1A0BA}"/>
              </a:ext>
            </a:extLst>
          </p:cNvPr>
          <p:cNvPicPr>
            <a:picLocks noChangeAspect="1"/>
          </p:cNvPicPr>
          <p:nvPr/>
        </p:nvPicPr>
        <p:blipFill>
          <a:blip r:embed="rId6"/>
          <a:stretch>
            <a:fillRect/>
          </a:stretch>
        </p:blipFill>
        <p:spPr>
          <a:xfrm>
            <a:off x="733596" y="3154267"/>
            <a:ext cx="6372873" cy="1065628"/>
          </a:xfrm>
          <a:prstGeom prst="rect">
            <a:avLst/>
          </a:prstGeom>
        </p:spPr>
      </p:pic>
      <p:sp>
        <p:nvSpPr>
          <p:cNvPr id="18" name="TextBox 17">
            <a:extLst>
              <a:ext uri="{FF2B5EF4-FFF2-40B4-BE49-F238E27FC236}">
                <a16:creationId xmlns:a16="http://schemas.microsoft.com/office/drawing/2014/main" id="{90162D12-E021-AB4D-A3E0-BA1B5B3E265A}"/>
              </a:ext>
            </a:extLst>
          </p:cNvPr>
          <p:cNvSpPr txBox="1"/>
          <p:nvPr/>
        </p:nvSpPr>
        <p:spPr>
          <a:xfrm>
            <a:off x="408275" y="6459419"/>
            <a:ext cx="1936107" cy="369332"/>
          </a:xfrm>
          <a:prstGeom prst="rect">
            <a:avLst/>
          </a:prstGeom>
          <a:noFill/>
        </p:spPr>
        <p:txBody>
          <a:bodyPr wrap="none" rtlCol="0">
            <a:spAutoFit/>
          </a:bodyPr>
          <a:lstStyle/>
          <a:p>
            <a:r>
              <a:rPr lang="en-US" dirty="0"/>
              <a:t>Xing, 10-708, 2015</a:t>
            </a:r>
          </a:p>
        </p:txBody>
      </p:sp>
      <p:sp>
        <p:nvSpPr>
          <p:cNvPr id="7" name="Date Placeholder 6">
            <a:extLst>
              <a:ext uri="{FF2B5EF4-FFF2-40B4-BE49-F238E27FC236}">
                <a16:creationId xmlns:a16="http://schemas.microsoft.com/office/drawing/2014/main" id="{38DC4C1D-87A6-324A-93B4-B52869F5BD67}"/>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86F0A63D-422B-FE45-8DF2-AC5D9696686C}"/>
              </a:ext>
            </a:extLst>
          </p:cNvPr>
          <p:cNvSpPr>
            <a:spLocks noGrp="1"/>
          </p:cNvSpPr>
          <p:nvPr>
            <p:ph type="sldNum" sz="quarter" idx="12"/>
          </p:nvPr>
        </p:nvSpPr>
        <p:spPr/>
        <p:txBody>
          <a:bodyPr/>
          <a:lstStyle/>
          <a:p>
            <a:fld id="{6D22F896-40B5-4ADD-8801-0D06FADFA095}" type="slidenum">
              <a:rPr lang="en-US" smtClean="0"/>
              <a:t>42</a:t>
            </a:fld>
            <a:endParaRPr lang="en-US" dirty="0"/>
          </a:p>
        </p:txBody>
      </p:sp>
      <p:sp>
        <p:nvSpPr>
          <p:cNvPr id="9" name="TextBox 8">
            <a:extLst>
              <a:ext uri="{FF2B5EF4-FFF2-40B4-BE49-F238E27FC236}">
                <a16:creationId xmlns:a16="http://schemas.microsoft.com/office/drawing/2014/main" id="{76D6BC92-3224-8E46-82AF-1FD9A9080695}"/>
              </a:ext>
            </a:extLst>
          </p:cNvPr>
          <p:cNvSpPr txBox="1"/>
          <p:nvPr/>
        </p:nvSpPr>
        <p:spPr>
          <a:xfrm>
            <a:off x="3886604" y="2269138"/>
            <a:ext cx="2355260" cy="369332"/>
          </a:xfrm>
          <a:prstGeom prst="rect">
            <a:avLst/>
          </a:prstGeom>
          <a:noFill/>
        </p:spPr>
        <p:txBody>
          <a:bodyPr wrap="none" rtlCol="0">
            <a:spAutoFit/>
          </a:bodyPr>
          <a:lstStyle/>
          <a:p>
            <a:r>
              <a:rPr lang="en-US" dirty="0"/>
              <a:t>Mean-field assumption</a:t>
            </a:r>
          </a:p>
        </p:txBody>
      </p:sp>
      <p:pic>
        <p:nvPicPr>
          <p:cNvPr id="22" name="Picture 21">
            <a:extLst>
              <a:ext uri="{FF2B5EF4-FFF2-40B4-BE49-F238E27FC236}">
                <a16:creationId xmlns:a16="http://schemas.microsoft.com/office/drawing/2014/main" id="{685DB6AE-1BB2-9345-AB5E-0001730EC169}"/>
              </a:ext>
            </a:extLst>
          </p:cNvPr>
          <p:cNvPicPr>
            <a:picLocks noChangeAspect="1"/>
          </p:cNvPicPr>
          <p:nvPr/>
        </p:nvPicPr>
        <p:blipFill>
          <a:blip r:embed="rId7"/>
          <a:stretch>
            <a:fillRect/>
          </a:stretch>
        </p:blipFill>
        <p:spPr>
          <a:xfrm>
            <a:off x="8309819" y="4604309"/>
            <a:ext cx="299813" cy="471135"/>
          </a:xfrm>
          <a:prstGeom prst="rect">
            <a:avLst/>
          </a:prstGeom>
        </p:spPr>
      </p:pic>
      <p:pic>
        <p:nvPicPr>
          <p:cNvPr id="24" name="Picture 23">
            <a:extLst>
              <a:ext uri="{FF2B5EF4-FFF2-40B4-BE49-F238E27FC236}">
                <a16:creationId xmlns:a16="http://schemas.microsoft.com/office/drawing/2014/main" id="{D5331715-38C8-854A-AF4C-8B7C0B68F6B0}"/>
              </a:ext>
            </a:extLst>
          </p:cNvPr>
          <p:cNvPicPr>
            <a:picLocks noChangeAspect="1"/>
          </p:cNvPicPr>
          <p:nvPr/>
        </p:nvPicPr>
        <p:blipFill>
          <a:blip r:embed="rId8"/>
          <a:stretch>
            <a:fillRect/>
          </a:stretch>
        </p:blipFill>
        <p:spPr>
          <a:xfrm>
            <a:off x="8286241" y="2245720"/>
            <a:ext cx="342884" cy="557186"/>
          </a:xfrm>
          <a:prstGeom prst="rect">
            <a:avLst/>
          </a:prstGeom>
        </p:spPr>
      </p:pic>
    </p:spTree>
    <p:extLst>
      <p:ext uri="{BB962C8B-B14F-4D97-AF65-F5344CB8AC3E}">
        <p14:creationId xmlns:p14="http://schemas.microsoft.com/office/powerpoint/2010/main" val="32895429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51D21-F120-4347-AE8B-AF75232C4404}"/>
              </a:ext>
            </a:extLst>
          </p:cNvPr>
          <p:cNvSpPr>
            <a:spLocks noGrp="1"/>
          </p:cNvSpPr>
          <p:nvPr>
            <p:ph type="title"/>
          </p:nvPr>
        </p:nvSpPr>
        <p:spPr/>
        <p:txBody>
          <a:bodyPr/>
          <a:lstStyle/>
          <a:p>
            <a:r>
              <a:rPr lang="en-US" dirty="0"/>
              <a:t>VAE architecture</a:t>
            </a:r>
          </a:p>
        </p:txBody>
      </p:sp>
      <p:sp>
        <p:nvSpPr>
          <p:cNvPr id="4" name="Content Placeholder 3">
            <a:extLst>
              <a:ext uri="{FF2B5EF4-FFF2-40B4-BE49-F238E27FC236}">
                <a16:creationId xmlns:a16="http://schemas.microsoft.com/office/drawing/2014/main" id="{64439CED-77D0-074B-8C89-6CEC47402881}"/>
              </a:ext>
            </a:extLst>
          </p:cNvPr>
          <p:cNvSpPr>
            <a:spLocks noGrp="1"/>
          </p:cNvSpPr>
          <p:nvPr>
            <p:ph idx="1"/>
          </p:nvPr>
        </p:nvSpPr>
        <p:spPr>
          <a:xfrm>
            <a:off x="6248400" y="1093125"/>
            <a:ext cx="5943600" cy="5399750"/>
          </a:xfrm>
        </p:spPr>
        <p:txBody>
          <a:bodyPr>
            <a:normAutofit/>
          </a:bodyPr>
          <a:lstStyle/>
          <a:p>
            <a:r>
              <a:rPr lang="en-US" sz="2000" dirty="0"/>
              <a:t>Training Process:</a:t>
            </a:r>
          </a:p>
          <a:p>
            <a:pPr lvl="1"/>
            <a:r>
              <a:rPr lang="en-US" sz="2000" dirty="0"/>
              <a:t>1. Sample batch of images.</a:t>
            </a:r>
          </a:p>
          <a:p>
            <a:pPr lvl="1"/>
            <a:r>
              <a:rPr lang="en-US" sz="2000" dirty="0"/>
              <a:t>2. Find q(</a:t>
            </a:r>
            <a:r>
              <a:rPr lang="en-US" sz="2000" dirty="0" err="1"/>
              <a:t>z|x</a:t>
            </a:r>
            <a:r>
              <a:rPr lang="en-US" sz="2000" dirty="0"/>
              <a:t>) for each image (i.e. </a:t>
            </a:r>
            <a:r>
              <a:rPr lang="en-US" sz="2000" dirty="0" err="1"/>
              <a:t>reparameterise</a:t>
            </a:r>
            <a:r>
              <a:rPr lang="en-US" sz="2000" dirty="0"/>
              <a:t> N(0,I) and pass samples on to decoder.</a:t>
            </a:r>
          </a:p>
          <a:p>
            <a:pPr lvl="1"/>
            <a:r>
              <a:rPr lang="en-US" sz="2000" dirty="0"/>
              <a:t>3. Reconstruct input from these samples.</a:t>
            </a:r>
          </a:p>
          <a:p>
            <a:pPr lvl="1"/>
            <a:r>
              <a:rPr lang="en-US" sz="2000" dirty="0"/>
              <a:t>4. For each batch compute KL(q(</a:t>
            </a:r>
            <a:r>
              <a:rPr lang="en-US" sz="2000" dirty="0" err="1"/>
              <a:t>z|x</a:t>
            </a:r>
            <a:r>
              <a:rPr lang="en-US" sz="2000" dirty="0"/>
              <a:t>) || p(z)) and reconstruction loss (e.g. x-</a:t>
            </a:r>
            <a:r>
              <a:rPr lang="en-US" sz="2000" dirty="0" err="1"/>
              <a:t>ent</a:t>
            </a:r>
            <a:r>
              <a:rPr lang="en-US" sz="2000" dirty="0"/>
              <a:t> or L2)</a:t>
            </a:r>
          </a:p>
          <a:p>
            <a:pPr lvl="1"/>
            <a:r>
              <a:rPr lang="en-US" sz="2000" dirty="0"/>
              <a:t>5. Repeat 1.-4. until bored.</a:t>
            </a:r>
          </a:p>
          <a:p>
            <a:r>
              <a:rPr lang="en-US" sz="2000" dirty="0"/>
              <a:t>Usually we use an analytical form for KL.</a:t>
            </a:r>
          </a:p>
          <a:p>
            <a:r>
              <a:rPr lang="en-US" sz="2000" dirty="0"/>
              <a:t>If we have no analytical form then we do double-stochastic estimation.</a:t>
            </a:r>
          </a:p>
          <a:p>
            <a:r>
              <a:rPr lang="en-US" sz="2000" dirty="0"/>
              <a:t>How many samples depends on how close q is to p</a:t>
            </a:r>
            <a:br>
              <a:rPr lang="en-US" sz="2000" dirty="0"/>
            </a:br>
            <a:endParaRPr lang="en-US" sz="2000" dirty="0"/>
          </a:p>
        </p:txBody>
      </p:sp>
      <p:pic>
        <p:nvPicPr>
          <p:cNvPr id="5" name="Content Placeholder 5">
            <a:extLst>
              <a:ext uri="{FF2B5EF4-FFF2-40B4-BE49-F238E27FC236}">
                <a16:creationId xmlns:a16="http://schemas.microsoft.com/office/drawing/2014/main" id="{F739B5F3-0904-F941-AA6C-20A7BE7008D8}"/>
              </a:ext>
            </a:extLst>
          </p:cNvPr>
          <p:cNvPicPr>
            <a:picLocks noChangeAspect="1"/>
          </p:cNvPicPr>
          <p:nvPr/>
        </p:nvPicPr>
        <p:blipFill>
          <a:blip r:embed="rId2"/>
          <a:stretch>
            <a:fillRect/>
          </a:stretch>
        </p:blipFill>
        <p:spPr>
          <a:xfrm>
            <a:off x="152652" y="2651038"/>
            <a:ext cx="6354914" cy="1555923"/>
          </a:xfrm>
          <a:prstGeom prst="rect">
            <a:avLst/>
          </a:prstGeom>
        </p:spPr>
      </p:pic>
      <p:pic>
        <p:nvPicPr>
          <p:cNvPr id="6" name="Picture 5">
            <a:extLst>
              <a:ext uri="{FF2B5EF4-FFF2-40B4-BE49-F238E27FC236}">
                <a16:creationId xmlns:a16="http://schemas.microsoft.com/office/drawing/2014/main" id="{0C92F835-1A2C-EB4A-B6EB-1DD5136DA526}"/>
              </a:ext>
            </a:extLst>
          </p:cNvPr>
          <p:cNvPicPr>
            <a:picLocks noChangeAspect="1"/>
          </p:cNvPicPr>
          <p:nvPr/>
        </p:nvPicPr>
        <p:blipFill>
          <a:blip r:embed="rId3"/>
          <a:stretch>
            <a:fillRect/>
          </a:stretch>
        </p:blipFill>
        <p:spPr>
          <a:xfrm>
            <a:off x="411817" y="5353897"/>
            <a:ext cx="10941983" cy="1138978"/>
          </a:xfrm>
          <a:prstGeom prst="rect">
            <a:avLst/>
          </a:prstGeom>
        </p:spPr>
      </p:pic>
      <p:sp>
        <p:nvSpPr>
          <p:cNvPr id="3" name="Date Placeholder 2">
            <a:extLst>
              <a:ext uri="{FF2B5EF4-FFF2-40B4-BE49-F238E27FC236}">
                <a16:creationId xmlns:a16="http://schemas.microsoft.com/office/drawing/2014/main" id="{16717FCB-279C-DC4D-85DA-4443164F8192}"/>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274EBA7C-DC4D-4D4A-89C4-C8EE77F4D2A0}"/>
              </a:ext>
            </a:extLst>
          </p:cNvPr>
          <p:cNvSpPr>
            <a:spLocks noGrp="1"/>
          </p:cNvSpPr>
          <p:nvPr>
            <p:ph type="sldNum" sz="quarter" idx="12"/>
          </p:nvPr>
        </p:nvSpPr>
        <p:spPr/>
        <p:txBody>
          <a:bodyPr/>
          <a:lstStyle/>
          <a:p>
            <a:fld id="{6D22F896-40B5-4ADD-8801-0D06FADFA095}" type="slidenum">
              <a:rPr lang="en-US" smtClean="0"/>
              <a:t>43</a:t>
            </a:fld>
            <a:endParaRPr lang="en-US" dirty="0"/>
          </a:p>
        </p:txBody>
      </p:sp>
    </p:spTree>
    <p:extLst>
      <p:ext uri="{BB962C8B-B14F-4D97-AF65-F5344CB8AC3E}">
        <p14:creationId xmlns:p14="http://schemas.microsoft.com/office/powerpoint/2010/main" val="1673219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366D844B-4162-5043-9E38-929D9EBBE547}"/>
              </a:ext>
            </a:extLst>
          </p:cNvPr>
          <p:cNvPicPr>
            <a:picLocks noChangeAspect="1"/>
          </p:cNvPicPr>
          <p:nvPr/>
        </p:nvPicPr>
        <p:blipFill>
          <a:blip r:embed="rId2"/>
          <a:stretch>
            <a:fillRect/>
          </a:stretch>
        </p:blipFill>
        <p:spPr>
          <a:xfrm>
            <a:off x="357093" y="3136101"/>
            <a:ext cx="4403233" cy="2898331"/>
          </a:xfrm>
          <a:prstGeom prst="rect">
            <a:avLst/>
          </a:prstGeom>
        </p:spPr>
      </p:pic>
      <p:pic>
        <p:nvPicPr>
          <p:cNvPr id="77" name="Picture 76">
            <a:extLst>
              <a:ext uri="{FF2B5EF4-FFF2-40B4-BE49-F238E27FC236}">
                <a16:creationId xmlns:a16="http://schemas.microsoft.com/office/drawing/2014/main" id="{215FDF02-0404-A643-BF7C-7A43B39D3496}"/>
              </a:ext>
            </a:extLst>
          </p:cNvPr>
          <p:cNvPicPr>
            <a:picLocks noChangeAspect="1"/>
          </p:cNvPicPr>
          <p:nvPr/>
        </p:nvPicPr>
        <p:blipFill>
          <a:blip r:embed="rId3"/>
          <a:stretch>
            <a:fillRect/>
          </a:stretch>
        </p:blipFill>
        <p:spPr>
          <a:xfrm>
            <a:off x="5779982" y="2558534"/>
            <a:ext cx="5855420" cy="4114800"/>
          </a:xfrm>
          <a:prstGeom prst="rect">
            <a:avLst/>
          </a:prstGeom>
        </p:spPr>
      </p:pic>
      <p:sp>
        <p:nvSpPr>
          <p:cNvPr id="78" name="TextBox 77">
            <a:extLst>
              <a:ext uri="{FF2B5EF4-FFF2-40B4-BE49-F238E27FC236}">
                <a16:creationId xmlns:a16="http://schemas.microsoft.com/office/drawing/2014/main" id="{33103F4C-7E3B-B248-A237-A382B9AE4801}"/>
              </a:ext>
            </a:extLst>
          </p:cNvPr>
          <p:cNvSpPr txBox="1"/>
          <p:nvPr/>
        </p:nvSpPr>
        <p:spPr>
          <a:xfrm>
            <a:off x="7306923" y="6488668"/>
            <a:ext cx="5543697" cy="369332"/>
          </a:xfrm>
          <a:prstGeom prst="rect">
            <a:avLst/>
          </a:prstGeom>
          <a:noFill/>
        </p:spPr>
        <p:txBody>
          <a:bodyPr wrap="none" rtlCol="0">
            <a:spAutoFit/>
          </a:bodyPr>
          <a:lstStyle/>
          <a:p>
            <a:r>
              <a:rPr lang="en-US" dirty="0"/>
              <a:t>Van den Berg, </a:t>
            </a:r>
            <a:r>
              <a:rPr lang="en-US" dirty="0" err="1"/>
              <a:t>Hasenclever</a:t>
            </a:r>
            <a:r>
              <a:rPr lang="en-US" dirty="0"/>
              <a:t>, Tomczak, Welling, 2019</a:t>
            </a:r>
          </a:p>
        </p:txBody>
      </p:sp>
      <p:sp>
        <p:nvSpPr>
          <p:cNvPr id="79" name="Content Placeholder 18">
            <a:extLst>
              <a:ext uri="{FF2B5EF4-FFF2-40B4-BE49-F238E27FC236}">
                <a16:creationId xmlns:a16="http://schemas.microsoft.com/office/drawing/2014/main" id="{45C0D3AE-84EE-2B45-80CD-B769085BF441}"/>
              </a:ext>
            </a:extLst>
          </p:cNvPr>
          <p:cNvSpPr>
            <a:spLocks noGrp="1"/>
          </p:cNvSpPr>
          <p:nvPr>
            <p:ph idx="1"/>
          </p:nvPr>
        </p:nvSpPr>
        <p:spPr>
          <a:xfrm>
            <a:off x="-2693941" y="2448473"/>
            <a:ext cx="8673427" cy="405405"/>
          </a:xfrm>
        </p:spPr>
        <p:txBody>
          <a:bodyPr vert="horz" lIns="91440" tIns="0" rIns="91440" bIns="45720" rtlCol="0">
            <a:normAutofit/>
          </a:bodyPr>
          <a:lstStyle/>
          <a:p>
            <a:pPr marL="0" indent="0" algn="ctr">
              <a:lnSpc>
                <a:spcPct val="100000"/>
              </a:lnSpc>
              <a:buNone/>
            </a:pPr>
            <a:r>
              <a:rPr lang="en-US" sz="1600" dirty="0"/>
              <a:t>Cremer, Li, </a:t>
            </a:r>
            <a:r>
              <a:rPr lang="en-US" sz="1600" dirty="0" err="1"/>
              <a:t>Duvenaud</a:t>
            </a:r>
            <a:r>
              <a:rPr lang="en-US" sz="1600" dirty="0"/>
              <a:t> 2018</a:t>
            </a:r>
          </a:p>
        </p:txBody>
      </p:sp>
      <p:pic>
        <p:nvPicPr>
          <p:cNvPr id="80" name="Content Placeholder 13">
            <a:extLst>
              <a:ext uri="{FF2B5EF4-FFF2-40B4-BE49-F238E27FC236}">
                <a16:creationId xmlns:a16="http://schemas.microsoft.com/office/drawing/2014/main" id="{A56AD0A8-FC85-084D-B8D9-D6413C29F48E}"/>
              </a:ext>
            </a:extLst>
          </p:cNvPr>
          <p:cNvPicPr>
            <a:picLocks noChangeAspect="1"/>
          </p:cNvPicPr>
          <p:nvPr/>
        </p:nvPicPr>
        <p:blipFill>
          <a:blip r:embed="rId4"/>
          <a:stretch>
            <a:fillRect/>
          </a:stretch>
        </p:blipFill>
        <p:spPr>
          <a:xfrm>
            <a:off x="462849" y="78887"/>
            <a:ext cx="11033275" cy="2316987"/>
          </a:xfrm>
          <a:prstGeom prst="rect">
            <a:avLst/>
          </a:prstGeom>
        </p:spPr>
      </p:pic>
      <p:sp>
        <p:nvSpPr>
          <p:cNvPr id="2" name="Date Placeholder 1">
            <a:extLst>
              <a:ext uri="{FF2B5EF4-FFF2-40B4-BE49-F238E27FC236}">
                <a16:creationId xmlns:a16="http://schemas.microsoft.com/office/drawing/2014/main" id="{45A66F96-67BB-0747-97F4-FE5CD3108472}"/>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6DA26116-7DA9-8747-9D26-FE29E3369D7A}"/>
              </a:ext>
            </a:extLst>
          </p:cNvPr>
          <p:cNvSpPr>
            <a:spLocks noGrp="1"/>
          </p:cNvSpPr>
          <p:nvPr>
            <p:ph type="sldNum" sz="quarter" idx="12"/>
          </p:nvPr>
        </p:nvSpPr>
        <p:spPr/>
        <p:txBody>
          <a:bodyPr/>
          <a:lstStyle/>
          <a:p>
            <a:fld id="{6D22F896-40B5-4ADD-8801-0D06FADFA095}" type="slidenum">
              <a:rPr lang="en-US" smtClean="0"/>
              <a:t>44</a:t>
            </a:fld>
            <a:endParaRPr lang="en-US" dirty="0"/>
          </a:p>
        </p:txBody>
      </p:sp>
    </p:spTree>
    <p:extLst>
      <p:ext uri="{BB962C8B-B14F-4D97-AF65-F5344CB8AC3E}">
        <p14:creationId xmlns:p14="http://schemas.microsoft.com/office/powerpoint/2010/main" val="29646804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66F96-67BB-0747-97F4-FE5CD3108472}"/>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6DA26116-7DA9-8747-9D26-FE29E3369D7A}"/>
              </a:ext>
            </a:extLst>
          </p:cNvPr>
          <p:cNvSpPr>
            <a:spLocks noGrp="1"/>
          </p:cNvSpPr>
          <p:nvPr>
            <p:ph type="sldNum" sz="quarter" idx="12"/>
          </p:nvPr>
        </p:nvSpPr>
        <p:spPr/>
        <p:txBody>
          <a:bodyPr/>
          <a:lstStyle/>
          <a:p>
            <a:fld id="{6D22F896-40B5-4ADD-8801-0D06FADFA095}" type="slidenum">
              <a:rPr lang="en-US" smtClean="0"/>
              <a:t>45</a:t>
            </a:fld>
            <a:endParaRPr lang="en-US" dirty="0"/>
          </a:p>
        </p:txBody>
      </p:sp>
      <p:pic>
        <p:nvPicPr>
          <p:cNvPr id="11" name="Content Placeholder 10">
            <a:extLst>
              <a:ext uri="{FF2B5EF4-FFF2-40B4-BE49-F238E27FC236}">
                <a16:creationId xmlns:a16="http://schemas.microsoft.com/office/drawing/2014/main" id="{102ABFC6-B03C-794F-BFC1-C9DAF35367AF}"/>
              </a:ext>
            </a:extLst>
          </p:cNvPr>
          <p:cNvPicPr>
            <a:picLocks noGrp="1" noChangeAspect="1"/>
          </p:cNvPicPr>
          <p:nvPr>
            <p:ph idx="1"/>
          </p:nvPr>
        </p:nvPicPr>
        <p:blipFill>
          <a:blip r:embed="rId2"/>
          <a:stretch>
            <a:fillRect/>
          </a:stretch>
        </p:blipFill>
        <p:spPr>
          <a:xfrm>
            <a:off x="4890897" y="638294"/>
            <a:ext cx="6572947" cy="5500307"/>
          </a:xfrm>
        </p:spPr>
      </p:pic>
      <p:sp>
        <p:nvSpPr>
          <p:cNvPr id="12" name="TextBox 11">
            <a:extLst>
              <a:ext uri="{FF2B5EF4-FFF2-40B4-BE49-F238E27FC236}">
                <a16:creationId xmlns:a16="http://schemas.microsoft.com/office/drawing/2014/main" id="{C95C998A-9825-D946-B8E3-6DFDD2AA2B1D}"/>
              </a:ext>
            </a:extLst>
          </p:cNvPr>
          <p:cNvSpPr txBox="1"/>
          <p:nvPr/>
        </p:nvSpPr>
        <p:spPr>
          <a:xfrm>
            <a:off x="7591336" y="6196442"/>
            <a:ext cx="4475841" cy="369332"/>
          </a:xfrm>
          <a:prstGeom prst="rect">
            <a:avLst/>
          </a:prstGeom>
          <a:noFill/>
        </p:spPr>
        <p:txBody>
          <a:bodyPr wrap="none" rtlCol="0">
            <a:spAutoFit/>
          </a:bodyPr>
          <a:lstStyle/>
          <a:p>
            <a:r>
              <a:rPr lang="en-US" dirty="0" err="1"/>
              <a:t>Keng</a:t>
            </a:r>
            <a:r>
              <a:rPr lang="en-US" dirty="0"/>
              <a:t> 2017, </a:t>
            </a:r>
            <a:r>
              <a:rPr lang="en-US" dirty="0" err="1"/>
              <a:t>Kingma</a:t>
            </a:r>
            <a:r>
              <a:rPr lang="en-US" dirty="0"/>
              <a:t> et al. 2014, Courville 2017</a:t>
            </a:r>
          </a:p>
        </p:txBody>
      </p:sp>
      <p:pic>
        <p:nvPicPr>
          <p:cNvPr id="5" name="Picture 4">
            <a:extLst>
              <a:ext uri="{FF2B5EF4-FFF2-40B4-BE49-F238E27FC236}">
                <a16:creationId xmlns:a16="http://schemas.microsoft.com/office/drawing/2014/main" id="{EBB12FC8-D4AD-674B-A69F-25DCD11A997A}"/>
              </a:ext>
            </a:extLst>
          </p:cNvPr>
          <p:cNvPicPr>
            <a:picLocks noChangeAspect="1"/>
          </p:cNvPicPr>
          <p:nvPr/>
        </p:nvPicPr>
        <p:blipFill>
          <a:blip r:embed="rId3"/>
          <a:stretch>
            <a:fillRect/>
          </a:stretch>
        </p:blipFill>
        <p:spPr>
          <a:xfrm>
            <a:off x="2630902" y="1670203"/>
            <a:ext cx="2259995" cy="3580516"/>
          </a:xfrm>
          <a:prstGeom prst="rect">
            <a:avLst/>
          </a:prstGeom>
        </p:spPr>
      </p:pic>
      <p:pic>
        <p:nvPicPr>
          <p:cNvPr id="7" name="Picture 6">
            <a:extLst>
              <a:ext uri="{FF2B5EF4-FFF2-40B4-BE49-F238E27FC236}">
                <a16:creationId xmlns:a16="http://schemas.microsoft.com/office/drawing/2014/main" id="{00B7DD67-9120-E740-A8D1-D4C96638AE6C}"/>
              </a:ext>
            </a:extLst>
          </p:cNvPr>
          <p:cNvPicPr>
            <a:picLocks noChangeAspect="1"/>
          </p:cNvPicPr>
          <p:nvPr/>
        </p:nvPicPr>
        <p:blipFill>
          <a:blip r:embed="rId4"/>
          <a:stretch>
            <a:fillRect/>
          </a:stretch>
        </p:blipFill>
        <p:spPr>
          <a:xfrm>
            <a:off x="368626" y="2267296"/>
            <a:ext cx="2259995" cy="2386330"/>
          </a:xfrm>
          <a:prstGeom prst="rect">
            <a:avLst/>
          </a:prstGeom>
        </p:spPr>
      </p:pic>
    </p:spTree>
    <p:extLst>
      <p:ext uri="{BB962C8B-B14F-4D97-AF65-F5344CB8AC3E}">
        <p14:creationId xmlns:p14="http://schemas.microsoft.com/office/powerpoint/2010/main" val="26291394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A66F96-67BB-0747-97F4-FE5CD3108472}"/>
              </a:ext>
            </a:extLst>
          </p:cNvPr>
          <p:cNvSpPr>
            <a:spLocks noGrp="1"/>
          </p:cNvSpPr>
          <p:nvPr>
            <p:ph type="dt" sz="half" idx="10"/>
          </p:nvPr>
        </p:nvSpPr>
        <p:spPr/>
        <p:txBody>
          <a:bodyPr/>
          <a:lstStyle/>
          <a:p>
            <a:r>
              <a:rPr lang="en-US"/>
              <a:t>Matthew Vowels 2019</a:t>
            </a:r>
            <a:endParaRPr lang="en-US" dirty="0"/>
          </a:p>
        </p:txBody>
      </p:sp>
      <p:sp>
        <p:nvSpPr>
          <p:cNvPr id="3" name="Slide Number Placeholder 2">
            <a:extLst>
              <a:ext uri="{FF2B5EF4-FFF2-40B4-BE49-F238E27FC236}">
                <a16:creationId xmlns:a16="http://schemas.microsoft.com/office/drawing/2014/main" id="{6DA26116-7DA9-8747-9D26-FE29E3369D7A}"/>
              </a:ext>
            </a:extLst>
          </p:cNvPr>
          <p:cNvSpPr>
            <a:spLocks noGrp="1"/>
          </p:cNvSpPr>
          <p:nvPr>
            <p:ph type="sldNum" sz="quarter" idx="12"/>
          </p:nvPr>
        </p:nvSpPr>
        <p:spPr/>
        <p:txBody>
          <a:bodyPr/>
          <a:lstStyle/>
          <a:p>
            <a:fld id="{6D22F896-40B5-4ADD-8801-0D06FADFA095}" type="slidenum">
              <a:rPr lang="en-US" smtClean="0"/>
              <a:t>46</a:t>
            </a:fld>
            <a:endParaRPr lang="en-US" dirty="0"/>
          </a:p>
        </p:txBody>
      </p:sp>
      <p:sp>
        <p:nvSpPr>
          <p:cNvPr id="12" name="TextBox 11">
            <a:extLst>
              <a:ext uri="{FF2B5EF4-FFF2-40B4-BE49-F238E27FC236}">
                <a16:creationId xmlns:a16="http://schemas.microsoft.com/office/drawing/2014/main" id="{C95C998A-9825-D946-B8E3-6DFDD2AA2B1D}"/>
              </a:ext>
            </a:extLst>
          </p:cNvPr>
          <p:cNvSpPr txBox="1"/>
          <p:nvPr/>
        </p:nvSpPr>
        <p:spPr>
          <a:xfrm>
            <a:off x="10183352" y="6205479"/>
            <a:ext cx="1533305" cy="369332"/>
          </a:xfrm>
          <a:prstGeom prst="rect">
            <a:avLst/>
          </a:prstGeom>
          <a:noFill/>
        </p:spPr>
        <p:txBody>
          <a:bodyPr wrap="none" rtlCol="0">
            <a:spAutoFit/>
          </a:bodyPr>
          <a:lstStyle/>
          <a:p>
            <a:r>
              <a:rPr lang="en-US" dirty="0"/>
              <a:t>Courville 2017</a:t>
            </a:r>
          </a:p>
        </p:txBody>
      </p:sp>
      <p:pic>
        <p:nvPicPr>
          <p:cNvPr id="13" name="Picture 12">
            <a:extLst>
              <a:ext uri="{FF2B5EF4-FFF2-40B4-BE49-F238E27FC236}">
                <a16:creationId xmlns:a16="http://schemas.microsoft.com/office/drawing/2014/main" id="{4996CD63-2E51-B644-B356-4A0940C234A5}"/>
              </a:ext>
            </a:extLst>
          </p:cNvPr>
          <p:cNvPicPr>
            <a:picLocks noChangeAspect="1"/>
          </p:cNvPicPr>
          <p:nvPr/>
        </p:nvPicPr>
        <p:blipFill>
          <a:blip r:embed="rId2"/>
          <a:stretch>
            <a:fillRect/>
          </a:stretch>
        </p:blipFill>
        <p:spPr>
          <a:xfrm>
            <a:off x="0" y="1005840"/>
            <a:ext cx="4010945" cy="4380886"/>
          </a:xfrm>
          <a:prstGeom prst="rect">
            <a:avLst/>
          </a:prstGeom>
        </p:spPr>
      </p:pic>
      <p:pic>
        <p:nvPicPr>
          <p:cNvPr id="15" name="Picture 14">
            <a:extLst>
              <a:ext uri="{FF2B5EF4-FFF2-40B4-BE49-F238E27FC236}">
                <a16:creationId xmlns:a16="http://schemas.microsoft.com/office/drawing/2014/main" id="{A4A27F05-BDA6-FF4E-A85C-E9D9B53E9490}"/>
              </a:ext>
            </a:extLst>
          </p:cNvPr>
          <p:cNvPicPr>
            <a:picLocks noChangeAspect="1"/>
          </p:cNvPicPr>
          <p:nvPr/>
        </p:nvPicPr>
        <p:blipFill>
          <a:blip r:embed="rId3"/>
          <a:stretch>
            <a:fillRect/>
          </a:stretch>
        </p:blipFill>
        <p:spPr>
          <a:xfrm>
            <a:off x="4036080" y="1988820"/>
            <a:ext cx="7812199" cy="3009921"/>
          </a:xfrm>
          <a:prstGeom prst="rect">
            <a:avLst/>
          </a:prstGeom>
        </p:spPr>
      </p:pic>
    </p:spTree>
    <p:extLst>
      <p:ext uri="{BB962C8B-B14F-4D97-AF65-F5344CB8AC3E}">
        <p14:creationId xmlns:p14="http://schemas.microsoft.com/office/powerpoint/2010/main" val="22392684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FCE341E-5621-6748-83C6-B0C7887A6714}"/>
              </a:ext>
            </a:extLst>
          </p:cNvPr>
          <p:cNvSpPr>
            <a:spLocks noGrp="1"/>
          </p:cNvSpPr>
          <p:nvPr>
            <p:ph type="title"/>
          </p:nvPr>
        </p:nvSpPr>
        <p:spPr>
          <a:xfrm>
            <a:off x="838200" y="365125"/>
            <a:ext cx="10515600" cy="1325563"/>
          </a:xfrm>
        </p:spPr>
        <p:txBody>
          <a:bodyPr/>
          <a:lstStyle/>
          <a:p>
            <a:r>
              <a:rPr lang="en-US" dirty="0"/>
              <a:t>A note on state space modelling</a:t>
            </a:r>
          </a:p>
        </p:txBody>
      </p:sp>
      <p:sp>
        <p:nvSpPr>
          <p:cNvPr id="12" name="TextBox 11">
            <a:extLst>
              <a:ext uri="{FF2B5EF4-FFF2-40B4-BE49-F238E27FC236}">
                <a16:creationId xmlns:a16="http://schemas.microsoft.com/office/drawing/2014/main" id="{BECC7120-CF1F-384D-895D-B53DEC51CB6D}"/>
              </a:ext>
            </a:extLst>
          </p:cNvPr>
          <p:cNvSpPr txBox="1"/>
          <p:nvPr/>
        </p:nvSpPr>
        <p:spPr>
          <a:xfrm>
            <a:off x="8685677" y="6371896"/>
            <a:ext cx="1871603" cy="369332"/>
          </a:xfrm>
          <a:prstGeom prst="rect">
            <a:avLst/>
          </a:prstGeom>
          <a:noFill/>
        </p:spPr>
        <p:txBody>
          <a:bodyPr wrap="none" rtlCol="0">
            <a:spAutoFit/>
          </a:bodyPr>
          <a:lstStyle/>
          <a:p>
            <a:r>
              <a:rPr lang="en-US" dirty="0"/>
              <a:t>Gregor et al. 2019</a:t>
            </a:r>
          </a:p>
        </p:txBody>
      </p:sp>
      <p:pic>
        <p:nvPicPr>
          <p:cNvPr id="3" name="Picture 2">
            <a:extLst>
              <a:ext uri="{FF2B5EF4-FFF2-40B4-BE49-F238E27FC236}">
                <a16:creationId xmlns:a16="http://schemas.microsoft.com/office/drawing/2014/main" id="{9EDD4CF4-EC7D-0448-8332-342B8EE5B6C4}"/>
              </a:ext>
            </a:extLst>
          </p:cNvPr>
          <p:cNvPicPr>
            <a:picLocks noChangeAspect="1"/>
          </p:cNvPicPr>
          <p:nvPr/>
        </p:nvPicPr>
        <p:blipFill>
          <a:blip r:embed="rId2"/>
          <a:stretch>
            <a:fillRect/>
          </a:stretch>
        </p:blipFill>
        <p:spPr>
          <a:xfrm>
            <a:off x="2096042" y="4556718"/>
            <a:ext cx="8988010" cy="898801"/>
          </a:xfrm>
          <a:prstGeom prst="rect">
            <a:avLst/>
          </a:prstGeom>
        </p:spPr>
      </p:pic>
      <p:pic>
        <p:nvPicPr>
          <p:cNvPr id="5" name="Picture 4">
            <a:extLst>
              <a:ext uri="{FF2B5EF4-FFF2-40B4-BE49-F238E27FC236}">
                <a16:creationId xmlns:a16="http://schemas.microsoft.com/office/drawing/2014/main" id="{095C6739-2DF3-0049-AF04-EF5F4B71B126}"/>
              </a:ext>
            </a:extLst>
          </p:cNvPr>
          <p:cNvPicPr>
            <a:picLocks noChangeAspect="1"/>
          </p:cNvPicPr>
          <p:nvPr/>
        </p:nvPicPr>
        <p:blipFill>
          <a:blip r:embed="rId3"/>
          <a:stretch>
            <a:fillRect/>
          </a:stretch>
        </p:blipFill>
        <p:spPr>
          <a:xfrm>
            <a:off x="2052319" y="3002238"/>
            <a:ext cx="4167543" cy="712175"/>
          </a:xfrm>
          <a:prstGeom prst="rect">
            <a:avLst/>
          </a:prstGeom>
        </p:spPr>
      </p:pic>
      <p:pic>
        <p:nvPicPr>
          <p:cNvPr id="7" name="Picture 6">
            <a:extLst>
              <a:ext uri="{FF2B5EF4-FFF2-40B4-BE49-F238E27FC236}">
                <a16:creationId xmlns:a16="http://schemas.microsoft.com/office/drawing/2014/main" id="{74970549-1637-9C40-8539-7523FE9C7205}"/>
              </a:ext>
            </a:extLst>
          </p:cNvPr>
          <p:cNvPicPr>
            <a:picLocks noChangeAspect="1"/>
          </p:cNvPicPr>
          <p:nvPr/>
        </p:nvPicPr>
        <p:blipFill>
          <a:blip r:embed="rId4"/>
          <a:stretch>
            <a:fillRect/>
          </a:stretch>
        </p:blipFill>
        <p:spPr>
          <a:xfrm>
            <a:off x="2052318" y="3898246"/>
            <a:ext cx="3730507" cy="694646"/>
          </a:xfrm>
          <a:prstGeom prst="rect">
            <a:avLst/>
          </a:prstGeom>
        </p:spPr>
      </p:pic>
      <p:sp>
        <p:nvSpPr>
          <p:cNvPr id="8" name="TextBox 7">
            <a:extLst>
              <a:ext uri="{FF2B5EF4-FFF2-40B4-BE49-F238E27FC236}">
                <a16:creationId xmlns:a16="http://schemas.microsoft.com/office/drawing/2014/main" id="{7BE0F3CF-F5F6-6C41-A6A2-F57C4EBF69B1}"/>
              </a:ext>
            </a:extLst>
          </p:cNvPr>
          <p:cNvSpPr txBox="1"/>
          <p:nvPr/>
        </p:nvSpPr>
        <p:spPr>
          <a:xfrm>
            <a:off x="1920240" y="2237733"/>
            <a:ext cx="8009244" cy="369332"/>
          </a:xfrm>
          <a:prstGeom prst="rect">
            <a:avLst/>
          </a:prstGeom>
          <a:noFill/>
        </p:spPr>
        <p:txBody>
          <a:bodyPr wrap="none" rtlCol="0">
            <a:spAutoFit/>
          </a:bodyPr>
          <a:lstStyle/>
          <a:p>
            <a:r>
              <a:rPr lang="en-US" dirty="0"/>
              <a:t>For an observation sequence X_T we can encode corresponding state sequences </a:t>
            </a:r>
            <a:r>
              <a:rPr lang="en-US" dirty="0" err="1"/>
              <a:t>Z_t</a:t>
            </a:r>
            <a:endParaRPr lang="en-US" dirty="0"/>
          </a:p>
        </p:txBody>
      </p:sp>
      <p:sp>
        <p:nvSpPr>
          <p:cNvPr id="9" name="Date Placeholder 8">
            <a:extLst>
              <a:ext uri="{FF2B5EF4-FFF2-40B4-BE49-F238E27FC236}">
                <a16:creationId xmlns:a16="http://schemas.microsoft.com/office/drawing/2014/main" id="{78CEF8BD-CCB0-6944-A103-73D672FD65B9}"/>
              </a:ext>
            </a:extLst>
          </p:cNvPr>
          <p:cNvSpPr>
            <a:spLocks noGrp="1"/>
          </p:cNvSpPr>
          <p:nvPr>
            <p:ph type="dt" sz="half" idx="10"/>
          </p:nvPr>
        </p:nvSpPr>
        <p:spPr/>
        <p:txBody>
          <a:bodyPr/>
          <a:lstStyle/>
          <a:p>
            <a:r>
              <a:rPr lang="en-US"/>
              <a:t>Matthew Vowels 2019</a:t>
            </a:r>
            <a:endParaRPr lang="en-US" dirty="0"/>
          </a:p>
        </p:txBody>
      </p:sp>
      <p:sp>
        <p:nvSpPr>
          <p:cNvPr id="14" name="Slide Number Placeholder 13">
            <a:extLst>
              <a:ext uri="{FF2B5EF4-FFF2-40B4-BE49-F238E27FC236}">
                <a16:creationId xmlns:a16="http://schemas.microsoft.com/office/drawing/2014/main" id="{3495727B-1138-CA49-B8F8-FE63DEB94DA6}"/>
              </a:ext>
            </a:extLst>
          </p:cNvPr>
          <p:cNvSpPr>
            <a:spLocks noGrp="1"/>
          </p:cNvSpPr>
          <p:nvPr>
            <p:ph type="sldNum" sz="quarter" idx="12"/>
          </p:nvPr>
        </p:nvSpPr>
        <p:spPr/>
        <p:txBody>
          <a:bodyPr/>
          <a:lstStyle/>
          <a:p>
            <a:fld id="{6D22F896-40B5-4ADD-8801-0D06FADFA095}" type="slidenum">
              <a:rPr lang="en-US" smtClean="0"/>
              <a:t>47</a:t>
            </a:fld>
            <a:endParaRPr lang="en-US" dirty="0"/>
          </a:p>
        </p:txBody>
      </p:sp>
    </p:spTree>
    <p:extLst>
      <p:ext uri="{BB962C8B-B14F-4D97-AF65-F5344CB8AC3E}">
        <p14:creationId xmlns:p14="http://schemas.microsoft.com/office/powerpoint/2010/main" val="3461362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6198B-B88B-6C40-8FED-F1F514321CCF}"/>
              </a:ext>
            </a:extLst>
          </p:cNvPr>
          <p:cNvSpPr>
            <a:spLocks noGrp="1"/>
          </p:cNvSpPr>
          <p:nvPr>
            <p:ph type="title"/>
          </p:nvPr>
        </p:nvSpPr>
        <p:spPr>
          <a:xfrm>
            <a:off x="838200" y="3144400"/>
            <a:ext cx="10515600" cy="2852737"/>
          </a:xfrm>
        </p:spPr>
        <p:txBody>
          <a:bodyPr/>
          <a:lstStyle/>
          <a:p>
            <a:r>
              <a:rPr lang="en-US" dirty="0"/>
              <a:t>Problems with VAEs</a:t>
            </a:r>
          </a:p>
        </p:txBody>
      </p:sp>
      <p:pic>
        <p:nvPicPr>
          <p:cNvPr id="3" name="Picture 2">
            <a:extLst>
              <a:ext uri="{FF2B5EF4-FFF2-40B4-BE49-F238E27FC236}">
                <a16:creationId xmlns:a16="http://schemas.microsoft.com/office/drawing/2014/main" id="{00F28CD1-312A-484B-BA7F-F6AB820C8035}"/>
              </a:ext>
            </a:extLst>
          </p:cNvPr>
          <p:cNvPicPr>
            <a:picLocks noChangeAspect="1"/>
          </p:cNvPicPr>
          <p:nvPr/>
        </p:nvPicPr>
        <p:blipFill>
          <a:blip r:embed="rId2"/>
          <a:stretch>
            <a:fillRect/>
          </a:stretch>
        </p:blipFill>
        <p:spPr>
          <a:xfrm>
            <a:off x="406400" y="860863"/>
            <a:ext cx="6664384" cy="3332192"/>
          </a:xfrm>
          <a:prstGeom prst="rect">
            <a:avLst/>
          </a:prstGeom>
        </p:spPr>
      </p:pic>
      <p:sp>
        <p:nvSpPr>
          <p:cNvPr id="4" name="Date Placeholder 3">
            <a:extLst>
              <a:ext uri="{FF2B5EF4-FFF2-40B4-BE49-F238E27FC236}">
                <a16:creationId xmlns:a16="http://schemas.microsoft.com/office/drawing/2014/main" id="{47E9B5F4-3617-E147-B3DD-824694207644}"/>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20914DED-7144-4741-948D-BD2518E88188}"/>
              </a:ext>
            </a:extLst>
          </p:cNvPr>
          <p:cNvSpPr>
            <a:spLocks noGrp="1"/>
          </p:cNvSpPr>
          <p:nvPr>
            <p:ph type="sldNum" sz="quarter" idx="12"/>
          </p:nvPr>
        </p:nvSpPr>
        <p:spPr/>
        <p:txBody>
          <a:bodyPr/>
          <a:lstStyle/>
          <a:p>
            <a:fld id="{6D22F896-40B5-4ADD-8801-0D06FADFA095}" type="slidenum">
              <a:rPr lang="en-US" smtClean="0"/>
              <a:t>48</a:t>
            </a:fld>
            <a:endParaRPr lang="en-US" dirty="0"/>
          </a:p>
        </p:txBody>
      </p:sp>
      <p:graphicFrame>
        <p:nvGraphicFramePr>
          <p:cNvPr id="6" name="Content Placeholder 2">
            <a:extLst>
              <a:ext uri="{FF2B5EF4-FFF2-40B4-BE49-F238E27FC236}">
                <a16:creationId xmlns:a16="http://schemas.microsoft.com/office/drawing/2014/main" id="{B3351E90-4437-F44F-B881-128674CAFDA7}"/>
              </a:ext>
            </a:extLst>
          </p:cNvPr>
          <p:cNvGraphicFramePr>
            <a:graphicFrameLocks/>
          </p:cNvGraphicFramePr>
          <p:nvPr>
            <p:extLst>
              <p:ext uri="{D42A27DB-BD31-4B8C-83A1-F6EECF244321}">
                <p14:modId xmlns:p14="http://schemas.microsoft.com/office/powerpoint/2010/main" val="4187388230"/>
              </p:ext>
            </p:extLst>
          </p:nvPr>
        </p:nvGraphicFramePr>
        <p:xfrm>
          <a:off x="7614613" y="1186790"/>
          <a:ext cx="4355024" cy="2852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D2853D5B-FEFA-D640-98B6-B4A9EF2C952D}"/>
              </a:ext>
            </a:extLst>
          </p:cNvPr>
          <p:cNvSpPr/>
          <p:nvPr/>
        </p:nvSpPr>
        <p:spPr>
          <a:xfrm>
            <a:off x="7614613" y="2431350"/>
            <a:ext cx="3381938" cy="359351"/>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5743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78F04-4D16-B043-ACBF-29B5C32CA763}"/>
              </a:ext>
            </a:extLst>
          </p:cNvPr>
          <p:cNvSpPr>
            <a:spLocks noGrp="1"/>
          </p:cNvSpPr>
          <p:nvPr>
            <p:ph type="title"/>
          </p:nvPr>
        </p:nvSpPr>
        <p:spPr/>
        <p:txBody>
          <a:bodyPr>
            <a:normAutofit/>
          </a:bodyPr>
          <a:lstStyle/>
          <a:p>
            <a:r>
              <a:rPr lang="en-US"/>
              <a:t>Problems with VAEs</a:t>
            </a:r>
          </a:p>
        </p:txBody>
      </p:sp>
      <p:graphicFrame>
        <p:nvGraphicFramePr>
          <p:cNvPr id="6" name="Content Placeholder 3">
            <a:extLst>
              <a:ext uri="{FF2B5EF4-FFF2-40B4-BE49-F238E27FC236}">
                <a16:creationId xmlns:a16="http://schemas.microsoft.com/office/drawing/2014/main" id="{03E05D30-CF63-4DC3-AAE6-6BC2C01402D9}"/>
              </a:ext>
            </a:extLst>
          </p:cNvPr>
          <p:cNvGraphicFramePr>
            <a:graphicFrameLocks noGrp="1"/>
          </p:cNvGraphicFramePr>
          <p:nvPr>
            <p:ph idx="1"/>
            <p:extLst>
              <p:ext uri="{D42A27DB-BD31-4B8C-83A1-F6EECF244321}">
                <p14:modId xmlns:p14="http://schemas.microsoft.com/office/powerpoint/2010/main" val="2549972467"/>
              </p:ext>
            </p:extLst>
          </p:nvPr>
        </p:nvGraphicFramePr>
        <p:xfrm>
          <a:off x="5471894" y="1456614"/>
          <a:ext cx="5638800" cy="46037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84B097E4-D692-C543-AC0E-2803FFEC07C4}"/>
              </a:ext>
            </a:extLst>
          </p:cNvPr>
          <p:cNvPicPr>
            <a:picLocks noChangeAspect="1"/>
          </p:cNvPicPr>
          <p:nvPr/>
        </p:nvPicPr>
        <p:blipFill>
          <a:blip r:embed="rId7"/>
          <a:stretch>
            <a:fillRect/>
          </a:stretch>
        </p:blipFill>
        <p:spPr>
          <a:xfrm>
            <a:off x="1646" y="1551699"/>
            <a:ext cx="5470248" cy="3849687"/>
          </a:xfrm>
          <a:prstGeom prst="rect">
            <a:avLst/>
          </a:prstGeom>
        </p:spPr>
      </p:pic>
      <p:sp>
        <p:nvSpPr>
          <p:cNvPr id="4" name="Date Placeholder 3">
            <a:extLst>
              <a:ext uri="{FF2B5EF4-FFF2-40B4-BE49-F238E27FC236}">
                <a16:creationId xmlns:a16="http://schemas.microsoft.com/office/drawing/2014/main" id="{18022CB1-9962-9C42-9D19-FEA2992106A9}"/>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8F0BC692-F6CE-824A-B160-8898AF3AA2AF}"/>
              </a:ext>
            </a:extLst>
          </p:cNvPr>
          <p:cNvSpPr>
            <a:spLocks noGrp="1"/>
          </p:cNvSpPr>
          <p:nvPr>
            <p:ph type="sldNum" sz="quarter" idx="12"/>
          </p:nvPr>
        </p:nvSpPr>
        <p:spPr/>
        <p:txBody>
          <a:bodyPr/>
          <a:lstStyle/>
          <a:p>
            <a:fld id="{6D22F896-40B5-4ADD-8801-0D06FADFA095}" type="slidenum">
              <a:rPr lang="en-US" smtClean="0"/>
              <a:t>49</a:t>
            </a:fld>
            <a:endParaRPr lang="en-US" dirty="0"/>
          </a:p>
        </p:txBody>
      </p:sp>
    </p:spTree>
    <p:extLst>
      <p:ext uri="{BB962C8B-B14F-4D97-AF65-F5344CB8AC3E}">
        <p14:creationId xmlns:p14="http://schemas.microsoft.com/office/powerpoint/2010/main" val="68412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5CF75BC-AE71-134B-9E37-09BF7B668996}"/>
              </a:ext>
            </a:extLst>
          </p:cNvPr>
          <p:cNvSpPr/>
          <p:nvPr/>
        </p:nvSpPr>
        <p:spPr>
          <a:xfrm>
            <a:off x="5261416" y="2128177"/>
            <a:ext cx="5528892" cy="2601645"/>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290DC94B-BC33-0041-8DF5-4CE3CDDCA686}"/>
              </a:ext>
            </a:extLst>
          </p:cNvPr>
          <p:cNvSpPr/>
          <p:nvPr/>
        </p:nvSpPr>
        <p:spPr>
          <a:xfrm>
            <a:off x="1908616" y="2128177"/>
            <a:ext cx="4885784" cy="2601645"/>
          </a:xfrm>
          <a:prstGeom prst="round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E26E44-FD0E-D14D-93B4-D8D6C12B2FB0}"/>
              </a:ext>
            </a:extLst>
          </p:cNvPr>
          <p:cNvSpPr>
            <a:spLocks noGrp="1"/>
          </p:cNvSpPr>
          <p:nvPr>
            <p:ph type="title"/>
          </p:nvPr>
        </p:nvSpPr>
        <p:spPr>
          <a:xfrm>
            <a:off x="327838" y="103007"/>
            <a:ext cx="9435152" cy="789673"/>
          </a:xfrm>
        </p:spPr>
        <p:txBody>
          <a:bodyPr vert="horz" lIns="228600" tIns="228600" rIns="228600" bIns="0" rtlCol="0" anchor="ctr">
            <a:normAutofit/>
          </a:bodyPr>
          <a:lstStyle/>
          <a:p>
            <a:pPr>
              <a:lnSpc>
                <a:spcPct val="80000"/>
              </a:lnSpc>
            </a:pPr>
            <a:r>
              <a:rPr lang="en-US" dirty="0"/>
              <a:t>Some definitions</a:t>
            </a:r>
          </a:p>
        </p:txBody>
      </p:sp>
      <p:sp>
        <p:nvSpPr>
          <p:cNvPr id="81" name="TextBox 80">
            <a:extLst>
              <a:ext uri="{FF2B5EF4-FFF2-40B4-BE49-F238E27FC236}">
                <a16:creationId xmlns:a16="http://schemas.microsoft.com/office/drawing/2014/main" id="{A16F2D92-CA3A-3544-8F5C-407AD9DAA1EB}"/>
              </a:ext>
            </a:extLst>
          </p:cNvPr>
          <p:cNvSpPr txBox="1"/>
          <p:nvPr/>
        </p:nvSpPr>
        <p:spPr>
          <a:xfrm>
            <a:off x="2495639" y="2392204"/>
            <a:ext cx="1551130" cy="369332"/>
          </a:xfrm>
          <a:prstGeom prst="rect">
            <a:avLst/>
          </a:prstGeom>
          <a:noFill/>
        </p:spPr>
        <p:txBody>
          <a:bodyPr wrap="none" rtlCol="0">
            <a:spAutoFit/>
          </a:bodyPr>
          <a:lstStyle/>
          <a:p>
            <a:r>
              <a:rPr lang="en-US" b="1" dirty="0"/>
              <a:t>F-Divergences</a:t>
            </a:r>
          </a:p>
        </p:txBody>
      </p:sp>
      <p:sp>
        <p:nvSpPr>
          <p:cNvPr id="13" name="TextBox 12">
            <a:extLst>
              <a:ext uri="{FF2B5EF4-FFF2-40B4-BE49-F238E27FC236}">
                <a16:creationId xmlns:a16="http://schemas.microsoft.com/office/drawing/2014/main" id="{75DEAD33-62A1-A944-B677-645E7043B98C}"/>
              </a:ext>
            </a:extLst>
          </p:cNvPr>
          <p:cNvSpPr txBox="1"/>
          <p:nvPr/>
        </p:nvSpPr>
        <p:spPr>
          <a:xfrm>
            <a:off x="7518400" y="2392204"/>
            <a:ext cx="2771913" cy="369332"/>
          </a:xfrm>
          <a:prstGeom prst="rect">
            <a:avLst/>
          </a:prstGeom>
          <a:noFill/>
        </p:spPr>
        <p:txBody>
          <a:bodyPr wrap="none" rtlCol="0">
            <a:spAutoFit/>
          </a:bodyPr>
          <a:lstStyle/>
          <a:p>
            <a:r>
              <a:rPr lang="en-US" b="1" dirty="0"/>
              <a:t>Integral Probability metrics</a:t>
            </a:r>
          </a:p>
        </p:txBody>
      </p:sp>
      <p:sp>
        <p:nvSpPr>
          <p:cNvPr id="5" name="TextBox 4">
            <a:extLst>
              <a:ext uri="{FF2B5EF4-FFF2-40B4-BE49-F238E27FC236}">
                <a16:creationId xmlns:a16="http://schemas.microsoft.com/office/drawing/2014/main" id="{4EF9BEE6-077D-AA42-AF90-4161E6F1E735}"/>
              </a:ext>
            </a:extLst>
          </p:cNvPr>
          <p:cNvSpPr txBox="1"/>
          <p:nvPr/>
        </p:nvSpPr>
        <p:spPr>
          <a:xfrm>
            <a:off x="2528981" y="2975497"/>
            <a:ext cx="1718740" cy="1754326"/>
          </a:xfrm>
          <a:prstGeom prst="rect">
            <a:avLst/>
          </a:prstGeom>
          <a:noFill/>
        </p:spPr>
        <p:txBody>
          <a:bodyPr wrap="none" rtlCol="0">
            <a:spAutoFit/>
          </a:bodyPr>
          <a:lstStyle/>
          <a:p>
            <a:r>
              <a:rPr lang="en-US" dirty="0"/>
              <a:t>KL</a:t>
            </a:r>
          </a:p>
          <a:p>
            <a:r>
              <a:rPr lang="en-US" dirty="0"/>
              <a:t>Hellinger</a:t>
            </a:r>
          </a:p>
          <a:p>
            <a:r>
              <a:rPr lang="en-US" dirty="0"/>
              <a:t>Pearson Chi^2</a:t>
            </a:r>
          </a:p>
          <a:p>
            <a:r>
              <a:rPr lang="en-US" dirty="0"/>
              <a:t>Jeffrey</a:t>
            </a:r>
          </a:p>
          <a:p>
            <a:r>
              <a:rPr lang="en-US" dirty="0"/>
              <a:t>Jensen-Shannon</a:t>
            </a:r>
          </a:p>
          <a:p>
            <a:r>
              <a:rPr lang="en-US" dirty="0" err="1"/>
              <a:t>Neyman</a:t>
            </a:r>
            <a:r>
              <a:rPr lang="en-US" dirty="0"/>
              <a:t> Chi^2</a:t>
            </a:r>
          </a:p>
        </p:txBody>
      </p:sp>
      <p:sp>
        <p:nvSpPr>
          <p:cNvPr id="15" name="TextBox 14">
            <a:extLst>
              <a:ext uri="{FF2B5EF4-FFF2-40B4-BE49-F238E27FC236}">
                <a16:creationId xmlns:a16="http://schemas.microsoft.com/office/drawing/2014/main" id="{E7BBE640-5057-4B42-B93A-71C30FAA8491}"/>
              </a:ext>
            </a:extLst>
          </p:cNvPr>
          <p:cNvSpPr txBox="1"/>
          <p:nvPr/>
        </p:nvSpPr>
        <p:spPr>
          <a:xfrm>
            <a:off x="7560622" y="2975497"/>
            <a:ext cx="2687467" cy="923330"/>
          </a:xfrm>
          <a:prstGeom prst="rect">
            <a:avLst/>
          </a:prstGeom>
          <a:noFill/>
        </p:spPr>
        <p:txBody>
          <a:bodyPr wrap="none" rtlCol="0">
            <a:spAutoFit/>
          </a:bodyPr>
          <a:lstStyle/>
          <a:p>
            <a:r>
              <a:rPr lang="en-US" dirty="0"/>
              <a:t>Wasserstein (earth-mover)</a:t>
            </a:r>
          </a:p>
          <a:p>
            <a:r>
              <a:rPr lang="en-US" dirty="0"/>
              <a:t>MMD</a:t>
            </a:r>
          </a:p>
          <a:p>
            <a:r>
              <a:rPr lang="en-US" dirty="0"/>
              <a:t>Kolmogorov Smirnov</a:t>
            </a:r>
          </a:p>
        </p:txBody>
      </p:sp>
      <p:sp>
        <p:nvSpPr>
          <p:cNvPr id="16" name="TextBox 15">
            <a:extLst>
              <a:ext uri="{FF2B5EF4-FFF2-40B4-BE49-F238E27FC236}">
                <a16:creationId xmlns:a16="http://schemas.microsoft.com/office/drawing/2014/main" id="{4256F9D5-6D7D-1C45-963F-0D64B5B37643}"/>
              </a:ext>
            </a:extLst>
          </p:cNvPr>
          <p:cNvSpPr txBox="1"/>
          <p:nvPr/>
        </p:nvSpPr>
        <p:spPr>
          <a:xfrm>
            <a:off x="5261416" y="3162712"/>
            <a:ext cx="1532984" cy="369332"/>
          </a:xfrm>
          <a:prstGeom prst="rect">
            <a:avLst/>
          </a:prstGeom>
          <a:noFill/>
        </p:spPr>
        <p:txBody>
          <a:bodyPr wrap="none" rtlCol="0">
            <a:spAutoFit/>
          </a:bodyPr>
          <a:lstStyle/>
          <a:p>
            <a:r>
              <a:rPr lang="en-US" dirty="0"/>
              <a:t>Total Variation</a:t>
            </a:r>
          </a:p>
        </p:txBody>
      </p:sp>
      <p:sp>
        <p:nvSpPr>
          <p:cNvPr id="19" name="TextBox 18">
            <a:extLst>
              <a:ext uri="{FF2B5EF4-FFF2-40B4-BE49-F238E27FC236}">
                <a16:creationId xmlns:a16="http://schemas.microsoft.com/office/drawing/2014/main" id="{8503F3BE-F58D-6045-8D83-1A8B232FD81F}"/>
              </a:ext>
            </a:extLst>
          </p:cNvPr>
          <p:cNvSpPr txBox="1"/>
          <p:nvPr/>
        </p:nvSpPr>
        <p:spPr>
          <a:xfrm>
            <a:off x="8365860" y="5050138"/>
            <a:ext cx="2603470" cy="923330"/>
          </a:xfrm>
          <a:prstGeom prst="rect">
            <a:avLst/>
          </a:prstGeom>
          <a:noFill/>
        </p:spPr>
        <p:txBody>
          <a:bodyPr wrap="none" rtlCol="0">
            <a:spAutoFit/>
          </a:bodyPr>
          <a:lstStyle/>
          <a:p>
            <a:r>
              <a:rPr lang="en-US" dirty="0"/>
              <a:t>Arthur </a:t>
            </a:r>
            <a:r>
              <a:rPr lang="en-US" dirty="0" err="1"/>
              <a:t>Gretton</a:t>
            </a:r>
            <a:r>
              <a:rPr lang="en-US" dirty="0"/>
              <a:t>, 2019</a:t>
            </a:r>
          </a:p>
          <a:p>
            <a:r>
              <a:rPr lang="en-US" dirty="0" err="1"/>
              <a:t>Nowozin</a:t>
            </a:r>
            <a:r>
              <a:rPr lang="en-US" dirty="0"/>
              <a:t>, 2019</a:t>
            </a:r>
          </a:p>
          <a:p>
            <a:r>
              <a:rPr lang="en-US" dirty="0"/>
              <a:t>Grover, Dhar, </a:t>
            </a:r>
            <a:r>
              <a:rPr lang="en-US" dirty="0" err="1"/>
              <a:t>Ermon</a:t>
            </a:r>
            <a:r>
              <a:rPr lang="en-US" dirty="0"/>
              <a:t> 2018</a:t>
            </a:r>
          </a:p>
        </p:txBody>
      </p:sp>
      <p:pic>
        <p:nvPicPr>
          <p:cNvPr id="4" name="Picture 3">
            <a:extLst>
              <a:ext uri="{FF2B5EF4-FFF2-40B4-BE49-F238E27FC236}">
                <a16:creationId xmlns:a16="http://schemas.microsoft.com/office/drawing/2014/main" id="{5295DE5D-0E25-114B-A251-A37F92E86066}"/>
              </a:ext>
            </a:extLst>
          </p:cNvPr>
          <p:cNvPicPr>
            <a:picLocks noChangeAspect="1"/>
          </p:cNvPicPr>
          <p:nvPr/>
        </p:nvPicPr>
        <p:blipFill>
          <a:blip r:embed="rId2"/>
          <a:stretch>
            <a:fillRect/>
          </a:stretch>
        </p:blipFill>
        <p:spPr>
          <a:xfrm>
            <a:off x="3388351" y="1297182"/>
            <a:ext cx="6143124" cy="686200"/>
          </a:xfrm>
          <a:prstGeom prst="rect">
            <a:avLst/>
          </a:prstGeom>
        </p:spPr>
      </p:pic>
      <p:sp>
        <p:nvSpPr>
          <p:cNvPr id="3" name="Date Placeholder 2">
            <a:extLst>
              <a:ext uri="{FF2B5EF4-FFF2-40B4-BE49-F238E27FC236}">
                <a16:creationId xmlns:a16="http://schemas.microsoft.com/office/drawing/2014/main" id="{B75A9BC4-CD61-CF43-A38D-A8FFF9978496}"/>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E13F66D6-3A89-B24C-9421-88BCBD468A60}"/>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18175776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Inference Suboptimality</a:t>
            </a:r>
          </a:p>
        </p:txBody>
      </p:sp>
      <p:sp>
        <p:nvSpPr>
          <p:cNvPr id="4" name="TextBox 3">
            <a:extLst>
              <a:ext uri="{FF2B5EF4-FFF2-40B4-BE49-F238E27FC236}">
                <a16:creationId xmlns:a16="http://schemas.microsoft.com/office/drawing/2014/main" id="{067AFAD0-6806-7744-B3B1-DD00BD5D2CB7}"/>
              </a:ext>
            </a:extLst>
          </p:cNvPr>
          <p:cNvSpPr txBox="1"/>
          <p:nvPr/>
        </p:nvSpPr>
        <p:spPr>
          <a:xfrm>
            <a:off x="2101516" y="2406316"/>
            <a:ext cx="8855242" cy="646331"/>
          </a:xfrm>
          <a:prstGeom prst="rect">
            <a:avLst/>
          </a:prstGeom>
          <a:noFill/>
        </p:spPr>
        <p:txBody>
          <a:bodyPr wrap="square" rtlCol="0">
            <a:spAutoFit/>
          </a:bodyPr>
          <a:lstStyle/>
          <a:p>
            <a:pPr marL="285750" indent="-285750">
              <a:buFont typeface="Arial" panose="020B0604020202020204" pitchFamily="34" charset="0"/>
              <a:buChar char="•"/>
            </a:pPr>
            <a:r>
              <a:rPr lang="en-US" dirty="0"/>
              <a:t>We will see that MLE is not an ideal approach to training DLVM</a:t>
            </a:r>
          </a:p>
          <a:p>
            <a:pPr marL="285750" indent="-285750">
              <a:buFont typeface="Arial" panose="020B0604020202020204" pitchFamily="34" charset="0"/>
              <a:buChar char="•"/>
            </a:pPr>
            <a:r>
              <a:rPr lang="en-US" dirty="0"/>
              <a:t>Expressive decoders reduce informativeness of latent space whilst achieving higher LL</a:t>
            </a:r>
          </a:p>
        </p:txBody>
      </p:sp>
      <p:sp>
        <p:nvSpPr>
          <p:cNvPr id="6" name="TextBox 5">
            <a:extLst>
              <a:ext uri="{FF2B5EF4-FFF2-40B4-BE49-F238E27FC236}">
                <a16:creationId xmlns:a16="http://schemas.microsoft.com/office/drawing/2014/main" id="{259C6A1C-B345-504B-8974-4F1E24A317D6}"/>
              </a:ext>
            </a:extLst>
          </p:cNvPr>
          <p:cNvSpPr txBox="1"/>
          <p:nvPr/>
        </p:nvSpPr>
        <p:spPr>
          <a:xfrm>
            <a:off x="6216105" y="6068705"/>
            <a:ext cx="5975895" cy="1200329"/>
          </a:xfrm>
          <a:prstGeom prst="rect">
            <a:avLst/>
          </a:prstGeom>
          <a:noFill/>
        </p:spPr>
        <p:txBody>
          <a:bodyPr wrap="square" rtlCol="0">
            <a:spAutoFit/>
          </a:bodyPr>
          <a:lstStyle/>
          <a:p>
            <a:r>
              <a:rPr lang="en-US" dirty="0" err="1"/>
              <a:t>Mattei</a:t>
            </a:r>
            <a:r>
              <a:rPr lang="en-US" dirty="0"/>
              <a:t>, </a:t>
            </a:r>
            <a:r>
              <a:rPr lang="en-US" dirty="0" err="1"/>
              <a:t>Frellsen</a:t>
            </a:r>
            <a:r>
              <a:rPr lang="en-US" dirty="0"/>
              <a:t> 2018; Phuong et al. 2018; Alemi et al. 2018; </a:t>
            </a:r>
            <a:r>
              <a:rPr lang="en-US" dirty="0" err="1"/>
              <a:t>Tschannen</a:t>
            </a:r>
            <a:r>
              <a:rPr lang="en-US" dirty="0"/>
              <a:t> 2018; Zhao et al. 2018; Chen et al. 2018</a:t>
            </a:r>
          </a:p>
          <a:p>
            <a:endParaRPr lang="en-US" dirty="0"/>
          </a:p>
          <a:p>
            <a:endParaRPr lang="en-US" dirty="0"/>
          </a:p>
        </p:txBody>
      </p:sp>
      <p:pic>
        <p:nvPicPr>
          <p:cNvPr id="9" name="Picture 8">
            <a:extLst>
              <a:ext uri="{FF2B5EF4-FFF2-40B4-BE49-F238E27FC236}">
                <a16:creationId xmlns:a16="http://schemas.microsoft.com/office/drawing/2014/main" id="{574B0A7D-799B-ED43-AAD4-7975DB09CB17}"/>
              </a:ext>
            </a:extLst>
          </p:cNvPr>
          <p:cNvPicPr>
            <a:picLocks noChangeAspect="1"/>
          </p:cNvPicPr>
          <p:nvPr/>
        </p:nvPicPr>
        <p:blipFill>
          <a:blip r:embed="rId2"/>
          <a:stretch>
            <a:fillRect/>
          </a:stretch>
        </p:blipFill>
        <p:spPr>
          <a:xfrm>
            <a:off x="260058" y="3805354"/>
            <a:ext cx="4647512" cy="2863516"/>
          </a:xfrm>
          <a:prstGeom prst="rect">
            <a:avLst/>
          </a:prstGeom>
        </p:spPr>
      </p:pic>
      <p:sp>
        <p:nvSpPr>
          <p:cNvPr id="14" name="Rectangle 13">
            <a:extLst>
              <a:ext uri="{FF2B5EF4-FFF2-40B4-BE49-F238E27FC236}">
                <a16:creationId xmlns:a16="http://schemas.microsoft.com/office/drawing/2014/main" id="{36089A44-920B-2E40-ACC6-01416A4A364F}"/>
              </a:ext>
            </a:extLst>
          </p:cNvPr>
          <p:cNvSpPr/>
          <p:nvPr/>
        </p:nvSpPr>
        <p:spPr>
          <a:xfrm>
            <a:off x="542441" y="588936"/>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0320868F-EDCC-4D46-873B-8744FA00DA01}"/>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E40617F5-667E-E04B-8EC3-354A50637067}"/>
              </a:ext>
            </a:extLst>
          </p:cNvPr>
          <p:cNvSpPr>
            <a:spLocks noGrp="1"/>
          </p:cNvSpPr>
          <p:nvPr>
            <p:ph type="sldNum" sz="quarter" idx="12"/>
          </p:nvPr>
        </p:nvSpPr>
        <p:spPr/>
        <p:txBody>
          <a:bodyPr/>
          <a:lstStyle/>
          <a:p>
            <a:fld id="{6D22F896-40B5-4ADD-8801-0D06FADFA095}" type="slidenum">
              <a:rPr lang="en-US" smtClean="0"/>
              <a:t>50</a:t>
            </a:fld>
            <a:endParaRPr lang="en-US" dirty="0"/>
          </a:p>
        </p:txBody>
      </p:sp>
    </p:spTree>
    <p:extLst>
      <p:ext uri="{BB962C8B-B14F-4D97-AF65-F5344CB8AC3E}">
        <p14:creationId xmlns:p14="http://schemas.microsoft.com/office/powerpoint/2010/main" val="2536716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51</a:t>
            </a:fld>
            <a:endParaRPr lang="en-US" dirty="0"/>
          </a:p>
        </p:txBody>
      </p:sp>
      <p:pic>
        <p:nvPicPr>
          <p:cNvPr id="11" name="Picture 10">
            <a:extLst>
              <a:ext uri="{FF2B5EF4-FFF2-40B4-BE49-F238E27FC236}">
                <a16:creationId xmlns:a16="http://schemas.microsoft.com/office/drawing/2014/main" id="{D13DC9A0-CFA9-6441-A174-4179C1C17C1E}"/>
              </a:ext>
            </a:extLst>
          </p:cNvPr>
          <p:cNvPicPr>
            <a:picLocks noChangeAspect="1"/>
          </p:cNvPicPr>
          <p:nvPr/>
        </p:nvPicPr>
        <p:blipFill>
          <a:blip r:embed="rId2"/>
          <a:stretch>
            <a:fillRect/>
          </a:stretch>
        </p:blipFill>
        <p:spPr>
          <a:xfrm>
            <a:off x="1820341" y="1643308"/>
            <a:ext cx="7642543" cy="4143456"/>
          </a:xfrm>
          <a:prstGeom prst="rect">
            <a:avLst/>
          </a:prstGeom>
        </p:spPr>
      </p:pic>
      <p:sp>
        <p:nvSpPr>
          <p:cNvPr id="6" name="TextBox 5">
            <a:extLst>
              <a:ext uri="{FF2B5EF4-FFF2-40B4-BE49-F238E27FC236}">
                <a16:creationId xmlns:a16="http://schemas.microsoft.com/office/drawing/2014/main" id="{CA60916D-6BF1-D245-B9F9-5EB63F0B9479}"/>
              </a:ext>
            </a:extLst>
          </p:cNvPr>
          <p:cNvSpPr txBox="1"/>
          <p:nvPr/>
        </p:nvSpPr>
        <p:spPr>
          <a:xfrm>
            <a:off x="1642820" y="960895"/>
            <a:ext cx="3796617" cy="461665"/>
          </a:xfrm>
          <a:prstGeom prst="rect">
            <a:avLst/>
          </a:prstGeom>
          <a:noFill/>
        </p:spPr>
        <p:txBody>
          <a:bodyPr wrap="none" rtlCol="0">
            <a:spAutoFit/>
          </a:bodyPr>
          <a:lstStyle/>
          <a:p>
            <a:r>
              <a:rPr lang="en-US" sz="2400" dirty="0"/>
              <a:t>What is Mutual Information?</a:t>
            </a:r>
          </a:p>
        </p:txBody>
      </p:sp>
    </p:spTree>
    <p:extLst>
      <p:ext uri="{BB962C8B-B14F-4D97-AF65-F5344CB8AC3E}">
        <p14:creationId xmlns:p14="http://schemas.microsoft.com/office/powerpoint/2010/main" val="32093465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2370C4-C909-3E4E-BFA5-CE29C533C623}"/>
              </a:ext>
            </a:extLst>
          </p:cNvPr>
          <p:cNvPicPr>
            <a:picLocks noChangeAspect="1"/>
          </p:cNvPicPr>
          <p:nvPr/>
        </p:nvPicPr>
        <p:blipFill>
          <a:blip r:embed="rId2"/>
          <a:stretch>
            <a:fillRect/>
          </a:stretch>
        </p:blipFill>
        <p:spPr>
          <a:xfrm>
            <a:off x="2467860" y="742116"/>
            <a:ext cx="7055593" cy="6032263"/>
          </a:xfrm>
          <a:prstGeom prst="rect">
            <a:avLst/>
          </a:prstGeom>
        </p:spPr>
      </p:pic>
      <p:pic>
        <p:nvPicPr>
          <p:cNvPr id="7" name="Picture 6">
            <a:extLst>
              <a:ext uri="{FF2B5EF4-FFF2-40B4-BE49-F238E27FC236}">
                <a16:creationId xmlns:a16="http://schemas.microsoft.com/office/drawing/2014/main" id="{55BA5DAC-777B-D448-803D-DA1CEA4F85BA}"/>
              </a:ext>
            </a:extLst>
          </p:cNvPr>
          <p:cNvPicPr>
            <a:picLocks noChangeAspect="1"/>
          </p:cNvPicPr>
          <p:nvPr/>
        </p:nvPicPr>
        <p:blipFill>
          <a:blip r:embed="rId3"/>
          <a:stretch>
            <a:fillRect/>
          </a:stretch>
        </p:blipFill>
        <p:spPr>
          <a:xfrm>
            <a:off x="2510219" y="176629"/>
            <a:ext cx="5544915" cy="376992"/>
          </a:xfrm>
          <a:prstGeom prst="rect">
            <a:avLst/>
          </a:prstGeom>
        </p:spPr>
      </p:pic>
      <p:sp>
        <p:nvSpPr>
          <p:cNvPr id="3" name="TextBox 2">
            <a:extLst>
              <a:ext uri="{FF2B5EF4-FFF2-40B4-BE49-F238E27FC236}">
                <a16:creationId xmlns:a16="http://schemas.microsoft.com/office/drawing/2014/main" id="{7D5E0C7E-0323-1045-9401-F825D6390269}"/>
              </a:ext>
            </a:extLst>
          </p:cNvPr>
          <p:cNvSpPr txBox="1"/>
          <p:nvPr/>
        </p:nvSpPr>
        <p:spPr>
          <a:xfrm>
            <a:off x="7219053" y="6405047"/>
            <a:ext cx="4275658" cy="369332"/>
          </a:xfrm>
          <a:prstGeom prst="rect">
            <a:avLst/>
          </a:prstGeom>
          <a:noFill/>
        </p:spPr>
        <p:txBody>
          <a:bodyPr wrap="none" rtlCol="0">
            <a:spAutoFit/>
          </a:bodyPr>
          <a:lstStyle/>
          <a:p>
            <a:r>
              <a:rPr lang="en-US" dirty="0"/>
              <a:t>I(</a:t>
            </a:r>
            <a:r>
              <a:rPr lang="en-US" dirty="0" err="1"/>
              <a:t>z;x</a:t>
            </a:r>
            <a:r>
              <a:rPr lang="en-US" dirty="0"/>
              <a:t>) is the ‘index-code’ mutual information</a:t>
            </a:r>
          </a:p>
        </p:txBody>
      </p:sp>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52</a:t>
            </a:fld>
            <a:endParaRPr lang="en-US" dirty="0"/>
          </a:p>
        </p:txBody>
      </p:sp>
      <p:sp>
        <p:nvSpPr>
          <p:cNvPr id="8" name="Rectangle 7">
            <a:extLst>
              <a:ext uri="{FF2B5EF4-FFF2-40B4-BE49-F238E27FC236}">
                <a16:creationId xmlns:a16="http://schemas.microsoft.com/office/drawing/2014/main" id="{801DE8F9-61E3-7240-B59A-55D8E7408046}"/>
              </a:ext>
            </a:extLst>
          </p:cNvPr>
          <p:cNvSpPr/>
          <p:nvPr/>
        </p:nvSpPr>
        <p:spPr>
          <a:xfrm>
            <a:off x="1820341" y="6363236"/>
            <a:ext cx="4275659" cy="452953"/>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2AF11B0-0341-644E-8B5C-631AB4135A4F}"/>
              </a:ext>
            </a:extLst>
          </p:cNvPr>
          <p:cNvSpPr/>
          <p:nvPr/>
        </p:nvSpPr>
        <p:spPr>
          <a:xfrm>
            <a:off x="5270269" y="95439"/>
            <a:ext cx="3042458" cy="452953"/>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540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53</a:t>
            </a:fld>
            <a:endParaRPr lang="en-US" dirty="0"/>
          </a:p>
        </p:txBody>
      </p:sp>
      <p:sp>
        <p:nvSpPr>
          <p:cNvPr id="10" name="TextBox 9">
            <a:extLst>
              <a:ext uri="{FF2B5EF4-FFF2-40B4-BE49-F238E27FC236}">
                <a16:creationId xmlns:a16="http://schemas.microsoft.com/office/drawing/2014/main" id="{C23FC0C3-391C-7146-BCE5-B154177A70B9}"/>
              </a:ext>
            </a:extLst>
          </p:cNvPr>
          <p:cNvSpPr txBox="1"/>
          <p:nvPr/>
        </p:nvSpPr>
        <p:spPr>
          <a:xfrm>
            <a:off x="1342341" y="674024"/>
            <a:ext cx="4665188" cy="461665"/>
          </a:xfrm>
          <a:prstGeom prst="rect">
            <a:avLst/>
          </a:prstGeom>
          <a:noFill/>
        </p:spPr>
        <p:txBody>
          <a:bodyPr wrap="none" rtlCol="0">
            <a:spAutoFit/>
          </a:bodyPr>
          <a:lstStyle/>
          <a:p>
            <a:r>
              <a:rPr lang="en-US" sz="2400" dirty="0"/>
              <a:t>What does this look like in practice?</a:t>
            </a:r>
          </a:p>
        </p:txBody>
      </p:sp>
      <p:pic>
        <p:nvPicPr>
          <p:cNvPr id="11" name="Picture 10">
            <a:extLst>
              <a:ext uri="{FF2B5EF4-FFF2-40B4-BE49-F238E27FC236}">
                <a16:creationId xmlns:a16="http://schemas.microsoft.com/office/drawing/2014/main" id="{A56A7D82-5AE4-2246-80A8-858E3762B09E}"/>
              </a:ext>
            </a:extLst>
          </p:cNvPr>
          <p:cNvPicPr>
            <a:picLocks noChangeAspect="1"/>
          </p:cNvPicPr>
          <p:nvPr/>
        </p:nvPicPr>
        <p:blipFill>
          <a:blip r:embed="rId2"/>
          <a:stretch>
            <a:fillRect/>
          </a:stretch>
        </p:blipFill>
        <p:spPr>
          <a:xfrm>
            <a:off x="2529223" y="1422560"/>
            <a:ext cx="6610662" cy="5149950"/>
          </a:xfrm>
          <a:prstGeom prst="rect">
            <a:avLst/>
          </a:prstGeom>
        </p:spPr>
      </p:pic>
    </p:spTree>
    <p:extLst>
      <p:ext uri="{BB962C8B-B14F-4D97-AF65-F5344CB8AC3E}">
        <p14:creationId xmlns:p14="http://schemas.microsoft.com/office/powerpoint/2010/main" val="8928022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54</a:t>
            </a:fld>
            <a:endParaRPr lang="en-US" dirty="0"/>
          </a:p>
        </p:txBody>
      </p:sp>
      <p:sp>
        <p:nvSpPr>
          <p:cNvPr id="10" name="TextBox 9">
            <a:extLst>
              <a:ext uri="{FF2B5EF4-FFF2-40B4-BE49-F238E27FC236}">
                <a16:creationId xmlns:a16="http://schemas.microsoft.com/office/drawing/2014/main" id="{C23FC0C3-391C-7146-BCE5-B154177A70B9}"/>
              </a:ext>
            </a:extLst>
          </p:cNvPr>
          <p:cNvSpPr txBox="1"/>
          <p:nvPr/>
        </p:nvSpPr>
        <p:spPr>
          <a:xfrm>
            <a:off x="947057" y="688311"/>
            <a:ext cx="2697533" cy="461665"/>
          </a:xfrm>
          <a:prstGeom prst="rect">
            <a:avLst/>
          </a:prstGeom>
          <a:noFill/>
        </p:spPr>
        <p:txBody>
          <a:bodyPr wrap="none" rtlCol="0">
            <a:spAutoFit/>
          </a:bodyPr>
          <a:lstStyle/>
          <a:p>
            <a:r>
              <a:rPr lang="en-US" sz="2400" dirty="0"/>
              <a:t>Equivalent in GANs?</a:t>
            </a:r>
          </a:p>
        </p:txBody>
      </p:sp>
      <p:pic>
        <p:nvPicPr>
          <p:cNvPr id="5" name="Picture 4">
            <a:extLst>
              <a:ext uri="{FF2B5EF4-FFF2-40B4-BE49-F238E27FC236}">
                <a16:creationId xmlns:a16="http://schemas.microsoft.com/office/drawing/2014/main" id="{31AB7DAF-C1C9-E842-9A85-9A7DDADA68A1}"/>
              </a:ext>
            </a:extLst>
          </p:cNvPr>
          <p:cNvPicPr>
            <a:picLocks noChangeAspect="1"/>
          </p:cNvPicPr>
          <p:nvPr/>
        </p:nvPicPr>
        <p:blipFill>
          <a:blip r:embed="rId2"/>
          <a:stretch>
            <a:fillRect/>
          </a:stretch>
        </p:blipFill>
        <p:spPr>
          <a:xfrm>
            <a:off x="3878943" y="1033689"/>
            <a:ext cx="4888430" cy="5465536"/>
          </a:xfrm>
          <a:prstGeom prst="rect">
            <a:avLst/>
          </a:prstGeom>
        </p:spPr>
      </p:pic>
      <p:sp>
        <p:nvSpPr>
          <p:cNvPr id="6" name="TextBox 5">
            <a:extLst>
              <a:ext uri="{FF2B5EF4-FFF2-40B4-BE49-F238E27FC236}">
                <a16:creationId xmlns:a16="http://schemas.microsoft.com/office/drawing/2014/main" id="{B8AE22F8-C609-8148-B29E-242626D702C4}"/>
              </a:ext>
            </a:extLst>
          </p:cNvPr>
          <p:cNvSpPr txBox="1"/>
          <p:nvPr/>
        </p:nvSpPr>
        <p:spPr>
          <a:xfrm>
            <a:off x="10646229" y="6314559"/>
            <a:ext cx="1288623" cy="369332"/>
          </a:xfrm>
          <a:prstGeom prst="rect">
            <a:avLst/>
          </a:prstGeom>
          <a:noFill/>
        </p:spPr>
        <p:txBody>
          <a:bodyPr wrap="none" rtlCol="0">
            <a:spAutoFit/>
          </a:bodyPr>
          <a:lstStyle/>
          <a:p>
            <a:r>
              <a:rPr lang="en-US" dirty="0"/>
              <a:t>Brock, 2019</a:t>
            </a:r>
          </a:p>
        </p:txBody>
      </p:sp>
    </p:spTree>
    <p:extLst>
      <p:ext uri="{BB962C8B-B14F-4D97-AF65-F5344CB8AC3E}">
        <p14:creationId xmlns:p14="http://schemas.microsoft.com/office/powerpoint/2010/main" val="9473583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55</a:t>
            </a:fld>
            <a:endParaRPr lang="en-US" dirty="0"/>
          </a:p>
        </p:txBody>
      </p:sp>
      <p:sp>
        <p:nvSpPr>
          <p:cNvPr id="6" name="TextBox 5">
            <a:extLst>
              <a:ext uri="{FF2B5EF4-FFF2-40B4-BE49-F238E27FC236}">
                <a16:creationId xmlns:a16="http://schemas.microsoft.com/office/drawing/2014/main" id="{CA60916D-6BF1-D245-B9F9-5EB63F0B9479}"/>
              </a:ext>
            </a:extLst>
          </p:cNvPr>
          <p:cNvSpPr txBox="1"/>
          <p:nvPr/>
        </p:nvSpPr>
        <p:spPr>
          <a:xfrm>
            <a:off x="1642820" y="960895"/>
            <a:ext cx="5875455" cy="461665"/>
          </a:xfrm>
          <a:prstGeom prst="rect">
            <a:avLst/>
          </a:prstGeom>
          <a:noFill/>
        </p:spPr>
        <p:txBody>
          <a:bodyPr wrap="none" rtlCol="0">
            <a:spAutoFit/>
          </a:bodyPr>
          <a:lstStyle/>
          <a:p>
            <a:r>
              <a:rPr lang="en-US" sz="2400" dirty="0"/>
              <a:t>One recently established way to calculate it….</a:t>
            </a:r>
          </a:p>
        </p:txBody>
      </p:sp>
      <p:sp>
        <p:nvSpPr>
          <p:cNvPr id="3" name="TextBox 2">
            <a:extLst>
              <a:ext uri="{FF2B5EF4-FFF2-40B4-BE49-F238E27FC236}">
                <a16:creationId xmlns:a16="http://schemas.microsoft.com/office/drawing/2014/main" id="{D4079006-F8E9-044D-89BF-6B8FF9C79BB0}"/>
              </a:ext>
            </a:extLst>
          </p:cNvPr>
          <p:cNvSpPr txBox="1"/>
          <p:nvPr/>
        </p:nvSpPr>
        <p:spPr>
          <a:xfrm>
            <a:off x="9087026" y="6311153"/>
            <a:ext cx="2629631" cy="369332"/>
          </a:xfrm>
          <a:prstGeom prst="rect">
            <a:avLst/>
          </a:prstGeom>
          <a:noFill/>
        </p:spPr>
        <p:txBody>
          <a:bodyPr wrap="none" rtlCol="0">
            <a:spAutoFit/>
          </a:bodyPr>
          <a:lstStyle/>
          <a:p>
            <a:r>
              <a:rPr lang="en-US" dirty="0"/>
              <a:t>MINE, </a:t>
            </a:r>
            <a:r>
              <a:rPr lang="en-US" dirty="0" err="1"/>
              <a:t>Belghazi</a:t>
            </a:r>
            <a:r>
              <a:rPr lang="en-US" dirty="0"/>
              <a:t> et al. 2018</a:t>
            </a:r>
          </a:p>
        </p:txBody>
      </p:sp>
      <p:pic>
        <p:nvPicPr>
          <p:cNvPr id="7" name="Picture 6">
            <a:extLst>
              <a:ext uri="{FF2B5EF4-FFF2-40B4-BE49-F238E27FC236}">
                <a16:creationId xmlns:a16="http://schemas.microsoft.com/office/drawing/2014/main" id="{689EB5FC-9C3F-B149-BC87-825F273EF7C7}"/>
              </a:ext>
            </a:extLst>
          </p:cNvPr>
          <p:cNvPicPr>
            <a:picLocks noChangeAspect="1"/>
          </p:cNvPicPr>
          <p:nvPr/>
        </p:nvPicPr>
        <p:blipFill>
          <a:blip r:embed="rId2"/>
          <a:stretch>
            <a:fillRect/>
          </a:stretch>
        </p:blipFill>
        <p:spPr>
          <a:xfrm>
            <a:off x="5673637" y="1662629"/>
            <a:ext cx="5085154" cy="3956440"/>
          </a:xfrm>
          <a:prstGeom prst="rect">
            <a:avLst/>
          </a:prstGeom>
        </p:spPr>
      </p:pic>
      <p:sp>
        <p:nvSpPr>
          <p:cNvPr id="8" name="TextBox 7">
            <a:extLst>
              <a:ext uri="{FF2B5EF4-FFF2-40B4-BE49-F238E27FC236}">
                <a16:creationId xmlns:a16="http://schemas.microsoft.com/office/drawing/2014/main" id="{EAB520A6-26F1-5D46-9FB0-E18023A3260F}"/>
              </a:ext>
            </a:extLst>
          </p:cNvPr>
          <p:cNvSpPr txBox="1"/>
          <p:nvPr/>
        </p:nvSpPr>
        <p:spPr>
          <a:xfrm>
            <a:off x="291215" y="2440520"/>
            <a:ext cx="4817153" cy="1200329"/>
          </a:xfrm>
          <a:prstGeom prst="rect">
            <a:avLst/>
          </a:prstGeom>
          <a:noFill/>
        </p:spPr>
        <p:txBody>
          <a:bodyPr wrap="none" rtlCol="0">
            <a:spAutoFit/>
          </a:bodyPr>
          <a:lstStyle/>
          <a:p>
            <a:r>
              <a:rPr lang="en-US" dirty="0"/>
              <a:t>Using </a:t>
            </a:r>
            <a:r>
              <a:rPr lang="en-US" dirty="0" err="1"/>
              <a:t>Donsker-Varadhan</a:t>
            </a:r>
            <a:r>
              <a:rPr lang="en-US" dirty="0"/>
              <a:t> and </a:t>
            </a:r>
            <a:r>
              <a:rPr lang="en-US" dirty="0" err="1"/>
              <a:t>Frenchel</a:t>
            </a:r>
            <a:r>
              <a:rPr lang="en-US" dirty="0"/>
              <a:t> duality,</a:t>
            </a:r>
          </a:p>
          <a:p>
            <a:r>
              <a:rPr lang="en-US" dirty="0"/>
              <a:t>MI can be written as a lower bound estimated as:</a:t>
            </a:r>
          </a:p>
          <a:p>
            <a:endParaRPr lang="en-US" dirty="0"/>
          </a:p>
          <a:p>
            <a:endParaRPr lang="en-US" dirty="0"/>
          </a:p>
        </p:txBody>
      </p:sp>
      <p:pic>
        <p:nvPicPr>
          <p:cNvPr id="10" name="Picture 9">
            <a:extLst>
              <a:ext uri="{FF2B5EF4-FFF2-40B4-BE49-F238E27FC236}">
                <a16:creationId xmlns:a16="http://schemas.microsoft.com/office/drawing/2014/main" id="{F508FF5E-E942-B743-9EDB-CFEC0DE24582}"/>
              </a:ext>
            </a:extLst>
          </p:cNvPr>
          <p:cNvPicPr>
            <a:picLocks noChangeAspect="1"/>
          </p:cNvPicPr>
          <p:nvPr/>
        </p:nvPicPr>
        <p:blipFill>
          <a:blip r:embed="rId3"/>
          <a:stretch>
            <a:fillRect/>
          </a:stretch>
        </p:blipFill>
        <p:spPr>
          <a:xfrm>
            <a:off x="291215" y="3204590"/>
            <a:ext cx="5169477" cy="518944"/>
          </a:xfrm>
          <a:prstGeom prst="rect">
            <a:avLst/>
          </a:prstGeom>
        </p:spPr>
      </p:pic>
    </p:spTree>
    <p:extLst>
      <p:ext uri="{BB962C8B-B14F-4D97-AF65-F5344CB8AC3E}">
        <p14:creationId xmlns:p14="http://schemas.microsoft.com/office/powerpoint/2010/main" val="2741846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FD446-01C0-4649-983D-22317A9AB080}"/>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6E1C0609-FB97-344A-8089-A0E0BCA8CBED}"/>
              </a:ext>
            </a:extLst>
          </p:cNvPr>
          <p:cNvSpPr>
            <a:spLocks noGrp="1"/>
          </p:cNvSpPr>
          <p:nvPr>
            <p:ph type="sldNum" sz="quarter" idx="12"/>
          </p:nvPr>
        </p:nvSpPr>
        <p:spPr/>
        <p:txBody>
          <a:bodyPr/>
          <a:lstStyle/>
          <a:p>
            <a:fld id="{6D22F896-40B5-4ADD-8801-0D06FADFA095}" type="slidenum">
              <a:rPr lang="en-US" smtClean="0"/>
              <a:t>56</a:t>
            </a:fld>
            <a:endParaRPr lang="en-US" dirty="0"/>
          </a:p>
        </p:txBody>
      </p:sp>
      <p:sp>
        <p:nvSpPr>
          <p:cNvPr id="6" name="TextBox 5">
            <a:extLst>
              <a:ext uri="{FF2B5EF4-FFF2-40B4-BE49-F238E27FC236}">
                <a16:creationId xmlns:a16="http://schemas.microsoft.com/office/drawing/2014/main" id="{CA60916D-6BF1-D245-B9F9-5EB63F0B9479}"/>
              </a:ext>
            </a:extLst>
          </p:cNvPr>
          <p:cNvSpPr txBox="1"/>
          <p:nvPr/>
        </p:nvSpPr>
        <p:spPr>
          <a:xfrm>
            <a:off x="1642820" y="960895"/>
            <a:ext cx="6646499" cy="461665"/>
          </a:xfrm>
          <a:prstGeom prst="rect">
            <a:avLst/>
          </a:prstGeom>
          <a:noFill/>
        </p:spPr>
        <p:txBody>
          <a:bodyPr wrap="none" rtlCol="0">
            <a:spAutoFit/>
          </a:bodyPr>
          <a:lstStyle/>
          <a:p>
            <a:r>
              <a:rPr lang="en-US" sz="2400" dirty="0"/>
              <a:t>One recently established way to calculate it easily….</a:t>
            </a:r>
          </a:p>
        </p:txBody>
      </p:sp>
      <p:sp>
        <p:nvSpPr>
          <p:cNvPr id="3" name="TextBox 2">
            <a:extLst>
              <a:ext uri="{FF2B5EF4-FFF2-40B4-BE49-F238E27FC236}">
                <a16:creationId xmlns:a16="http://schemas.microsoft.com/office/drawing/2014/main" id="{D4079006-F8E9-044D-89BF-6B8FF9C79BB0}"/>
              </a:ext>
            </a:extLst>
          </p:cNvPr>
          <p:cNvSpPr txBox="1"/>
          <p:nvPr/>
        </p:nvSpPr>
        <p:spPr>
          <a:xfrm>
            <a:off x="9087026" y="6311153"/>
            <a:ext cx="2629631" cy="369332"/>
          </a:xfrm>
          <a:prstGeom prst="rect">
            <a:avLst/>
          </a:prstGeom>
          <a:noFill/>
        </p:spPr>
        <p:txBody>
          <a:bodyPr wrap="none" rtlCol="0">
            <a:spAutoFit/>
          </a:bodyPr>
          <a:lstStyle/>
          <a:p>
            <a:r>
              <a:rPr lang="en-US" dirty="0"/>
              <a:t>MINE, </a:t>
            </a:r>
            <a:r>
              <a:rPr lang="en-US" dirty="0" err="1"/>
              <a:t>Belghazi</a:t>
            </a:r>
            <a:r>
              <a:rPr lang="en-US" dirty="0"/>
              <a:t> et al. 2018</a:t>
            </a:r>
          </a:p>
        </p:txBody>
      </p:sp>
      <p:pic>
        <p:nvPicPr>
          <p:cNvPr id="9" name="Picture 8">
            <a:extLst>
              <a:ext uri="{FF2B5EF4-FFF2-40B4-BE49-F238E27FC236}">
                <a16:creationId xmlns:a16="http://schemas.microsoft.com/office/drawing/2014/main" id="{E1C790FA-2744-E448-A31A-A28684740052}"/>
              </a:ext>
            </a:extLst>
          </p:cNvPr>
          <p:cNvPicPr>
            <a:picLocks noChangeAspect="1"/>
          </p:cNvPicPr>
          <p:nvPr/>
        </p:nvPicPr>
        <p:blipFill>
          <a:blip r:embed="rId2"/>
          <a:stretch>
            <a:fillRect/>
          </a:stretch>
        </p:blipFill>
        <p:spPr>
          <a:xfrm>
            <a:off x="1219063" y="1441291"/>
            <a:ext cx="6722967" cy="3102001"/>
          </a:xfrm>
          <a:prstGeom prst="rect">
            <a:avLst/>
          </a:prstGeom>
        </p:spPr>
      </p:pic>
      <p:pic>
        <p:nvPicPr>
          <p:cNvPr id="12" name="Picture 11">
            <a:extLst>
              <a:ext uri="{FF2B5EF4-FFF2-40B4-BE49-F238E27FC236}">
                <a16:creationId xmlns:a16="http://schemas.microsoft.com/office/drawing/2014/main" id="{B21741C0-D302-9F4B-B0A5-3A0195816893}"/>
              </a:ext>
            </a:extLst>
          </p:cNvPr>
          <p:cNvPicPr>
            <a:picLocks noChangeAspect="1"/>
          </p:cNvPicPr>
          <p:nvPr/>
        </p:nvPicPr>
        <p:blipFill>
          <a:blip r:embed="rId3"/>
          <a:stretch>
            <a:fillRect/>
          </a:stretch>
        </p:blipFill>
        <p:spPr>
          <a:xfrm>
            <a:off x="814321" y="4543292"/>
            <a:ext cx="7723028" cy="2213069"/>
          </a:xfrm>
          <a:prstGeom prst="rect">
            <a:avLst/>
          </a:prstGeom>
        </p:spPr>
      </p:pic>
    </p:spTree>
    <p:extLst>
      <p:ext uri="{BB962C8B-B14F-4D97-AF65-F5344CB8AC3E}">
        <p14:creationId xmlns:p14="http://schemas.microsoft.com/office/powerpoint/2010/main" val="17415299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305"/>
            <a:ext cx="10515600" cy="1325563"/>
          </a:xfrm>
        </p:spPr>
        <p:txBody>
          <a:bodyPr>
            <a:normAutofit/>
          </a:bodyPr>
          <a:lstStyle/>
          <a:p>
            <a:r>
              <a:rPr lang="en-US" sz="3600" dirty="0"/>
              <a:t>Inference Suboptimality - Latent Collapse</a:t>
            </a:r>
          </a:p>
        </p:txBody>
      </p:sp>
      <p:sp>
        <p:nvSpPr>
          <p:cNvPr id="27" name="TextBox 26">
            <a:extLst>
              <a:ext uri="{FF2B5EF4-FFF2-40B4-BE49-F238E27FC236}">
                <a16:creationId xmlns:a16="http://schemas.microsoft.com/office/drawing/2014/main" id="{A78A4CA3-C10D-5949-80AA-2D833296C33D}"/>
              </a:ext>
            </a:extLst>
          </p:cNvPr>
          <p:cNvSpPr txBox="1"/>
          <p:nvPr/>
        </p:nvSpPr>
        <p:spPr>
          <a:xfrm>
            <a:off x="9459096" y="5669940"/>
            <a:ext cx="5893310" cy="923330"/>
          </a:xfrm>
          <a:prstGeom prst="rect">
            <a:avLst/>
          </a:prstGeom>
          <a:noFill/>
        </p:spPr>
        <p:txBody>
          <a:bodyPr wrap="square" rtlCol="0">
            <a:spAutoFit/>
          </a:bodyPr>
          <a:lstStyle/>
          <a:p>
            <a:r>
              <a:rPr lang="en-US" dirty="0" err="1"/>
              <a:t>Tishby</a:t>
            </a:r>
            <a:r>
              <a:rPr lang="en-US" dirty="0"/>
              <a:t> et al. 1999</a:t>
            </a:r>
          </a:p>
          <a:p>
            <a:r>
              <a:rPr lang="en-US" dirty="0"/>
              <a:t>Moyer et al. 2018</a:t>
            </a:r>
          </a:p>
          <a:p>
            <a:r>
              <a:rPr lang="en-US" dirty="0"/>
              <a:t>Achille, </a:t>
            </a:r>
            <a:r>
              <a:rPr lang="en-US" dirty="0" err="1"/>
              <a:t>Soato</a:t>
            </a:r>
            <a:r>
              <a:rPr lang="en-US" dirty="0"/>
              <a:t>, 2018</a:t>
            </a:r>
          </a:p>
        </p:txBody>
      </p:sp>
      <p:sp>
        <p:nvSpPr>
          <p:cNvPr id="3" name="Date Placeholder 2">
            <a:extLst>
              <a:ext uri="{FF2B5EF4-FFF2-40B4-BE49-F238E27FC236}">
                <a16:creationId xmlns:a16="http://schemas.microsoft.com/office/drawing/2014/main" id="{D21DEF17-0DEB-374E-9CE3-2E2A94AB18A9}"/>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386277C2-C1C1-0040-9424-42B0E8505773}"/>
              </a:ext>
            </a:extLst>
          </p:cNvPr>
          <p:cNvSpPr>
            <a:spLocks noGrp="1"/>
          </p:cNvSpPr>
          <p:nvPr>
            <p:ph type="sldNum" sz="quarter" idx="12"/>
          </p:nvPr>
        </p:nvSpPr>
        <p:spPr/>
        <p:txBody>
          <a:bodyPr/>
          <a:lstStyle/>
          <a:p>
            <a:fld id="{6D22F896-40B5-4ADD-8801-0D06FADFA095}" type="slidenum">
              <a:rPr lang="en-US" smtClean="0"/>
              <a:t>57</a:t>
            </a:fld>
            <a:endParaRPr lang="en-US" dirty="0"/>
          </a:p>
        </p:txBody>
      </p:sp>
      <p:pic>
        <p:nvPicPr>
          <p:cNvPr id="25" name="Picture 24">
            <a:extLst>
              <a:ext uri="{FF2B5EF4-FFF2-40B4-BE49-F238E27FC236}">
                <a16:creationId xmlns:a16="http://schemas.microsoft.com/office/drawing/2014/main" id="{9870CF27-4BD3-EE47-9A74-499F8B662451}"/>
              </a:ext>
            </a:extLst>
          </p:cNvPr>
          <p:cNvPicPr>
            <a:picLocks noChangeAspect="1"/>
          </p:cNvPicPr>
          <p:nvPr/>
        </p:nvPicPr>
        <p:blipFill>
          <a:blip r:embed="rId2"/>
          <a:stretch>
            <a:fillRect/>
          </a:stretch>
        </p:blipFill>
        <p:spPr>
          <a:xfrm>
            <a:off x="4350133" y="2654372"/>
            <a:ext cx="3163913" cy="739616"/>
          </a:xfrm>
          <a:prstGeom prst="rect">
            <a:avLst/>
          </a:prstGeom>
        </p:spPr>
      </p:pic>
      <p:sp>
        <p:nvSpPr>
          <p:cNvPr id="5" name="TextBox 4">
            <a:extLst>
              <a:ext uri="{FF2B5EF4-FFF2-40B4-BE49-F238E27FC236}">
                <a16:creationId xmlns:a16="http://schemas.microsoft.com/office/drawing/2014/main" id="{2B039A34-3488-1247-8DBA-A6AA8984CA80}"/>
              </a:ext>
            </a:extLst>
          </p:cNvPr>
          <p:cNvSpPr txBox="1"/>
          <p:nvPr/>
        </p:nvSpPr>
        <p:spPr>
          <a:xfrm>
            <a:off x="2290594" y="1954339"/>
            <a:ext cx="8272906" cy="461665"/>
          </a:xfrm>
          <a:prstGeom prst="rect">
            <a:avLst/>
          </a:prstGeom>
          <a:noFill/>
        </p:spPr>
        <p:txBody>
          <a:bodyPr wrap="none" rtlCol="0">
            <a:spAutoFit/>
          </a:bodyPr>
          <a:lstStyle/>
          <a:p>
            <a:r>
              <a:rPr lang="en-US" sz="2400" dirty="0"/>
              <a:t>Information Bottleneck paradigm: </a:t>
            </a:r>
            <a:r>
              <a:rPr lang="en-US" sz="2400" dirty="0" err="1"/>
              <a:t>maximise</a:t>
            </a:r>
            <a:r>
              <a:rPr lang="en-US" sz="2400" dirty="0"/>
              <a:t> I(</a:t>
            </a:r>
            <a:r>
              <a:rPr lang="en-US" sz="2400" dirty="0" err="1"/>
              <a:t>z,y</a:t>
            </a:r>
            <a:r>
              <a:rPr lang="en-US" sz="2400" dirty="0"/>
              <a:t>), </a:t>
            </a:r>
            <a:r>
              <a:rPr lang="en-US" sz="2400" dirty="0" err="1"/>
              <a:t>minimise</a:t>
            </a:r>
            <a:r>
              <a:rPr lang="en-US" sz="2400" dirty="0"/>
              <a:t> I(</a:t>
            </a:r>
            <a:r>
              <a:rPr lang="en-US" sz="2400" dirty="0" err="1"/>
              <a:t>x,z</a:t>
            </a:r>
            <a:r>
              <a:rPr lang="en-US" sz="2400" dirty="0"/>
              <a:t>)</a:t>
            </a:r>
          </a:p>
        </p:txBody>
      </p:sp>
      <p:sp>
        <p:nvSpPr>
          <p:cNvPr id="6" name="TextBox 5">
            <a:extLst>
              <a:ext uri="{FF2B5EF4-FFF2-40B4-BE49-F238E27FC236}">
                <a16:creationId xmlns:a16="http://schemas.microsoft.com/office/drawing/2014/main" id="{E8469E96-E4A6-4844-9CB2-8922F0265EC8}"/>
              </a:ext>
            </a:extLst>
          </p:cNvPr>
          <p:cNvSpPr txBox="1"/>
          <p:nvPr/>
        </p:nvSpPr>
        <p:spPr>
          <a:xfrm>
            <a:off x="1863008" y="3632356"/>
            <a:ext cx="9128079" cy="16970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Recall from Zhang et al. 2017 that a network can be trained on CIFAR-10 with randomized labels and still achieve good results! </a:t>
            </a:r>
          </a:p>
          <a:p>
            <a:pPr marL="285750" indent="-285750">
              <a:lnSpc>
                <a:spcPct val="150000"/>
              </a:lnSpc>
              <a:buFont typeface="Arial" panose="020B0604020202020204" pitchFamily="34" charset="0"/>
              <a:buChar char="•"/>
            </a:pPr>
            <a:r>
              <a:rPr lang="en-US" sz="2400" dirty="0"/>
              <a:t>Weights’ information complexity is inversely related to </a:t>
            </a:r>
            <a:r>
              <a:rPr lang="en-US" sz="2400" dirty="0" err="1"/>
              <a:t>generalisability</a:t>
            </a:r>
            <a:endParaRPr lang="en-US" sz="2400" dirty="0"/>
          </a:p>
        </p:txBody>
      </p:sp>
    </p:spTree>
    <p:extLst>
      <p:ext uri="{BB962C8B-B14F-4D97-AF65-F5344CB8AC3E}">
        <p14:creationId xmlns:p14="http://schemas.microsoft.com/office/powerpoint/2010/main" val="2065622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305"/>
            <a:ext cx="10515600" cy="1325563"/>
          </a:xfrm>
        </p:spPr>
        <p:txBody>
          <a:bodyPr>
            <a:normAutofit/>
          </a:bodyPr>
          <a:lstStyle/>
          <a:p>
            <a:r>
              <a:rPr lang="en-US" sz="3600" dirty="0"/>
              <a:t>Inference Suboptimality - Latent Collapse</a:t>
            </a:r>
          </a:p>
        </p:txBody>
      </p:sp>
      <p:pic>
        <p:nvPicPr>
          <p:cNvPr id="9" name="Picture 8">
            <a:extLst>
              <a:ext uri="{FF2B5EF4-FFF2-40B4-BE49-F238E27FC236}">
                <a16:creationId xmlns:a16="http://schemas.microsoft.com/office/drawing/2014/main" id="{A378E499-BB4E-304F-9357-E35BF135EE24}"/>
              </a:ext>
            </a:extLst>
          </p:cNvPr>
          <p:cNvPicPr>
            <a:picLocks noChangeAspect="1"/>
          </p:cNvPicPr>
          <p:nvPr/>
        </p:nvPicPr>
        <p:blipFill>
          <a:blip r:embed="rId2"/>
          <a:stretch>
            <a:fillRect/>
          </a:stretch>
        </p:blipFill>
        <p:spPr>
          <a:xfrm>
            <a:off x="2762047" y="2213630"/>
            <a:ext cx="1292662" cy="461665"/>
          </a:xfrm>
          <a:prstGeom prst="rect">
            <a:avLst/>
          </a:prstGeom>
        </p:spPr>
      </p:pic>
      <p:sp>
        <p:nvSpPr>
          <p:cNvPr id="10" name="TextBox 9">
            <a:extLst>
              <a:ext uri="{FF2B5EF4-FFF2-40B4-BE49-F238E27FC236}">
                <a16:creationId xmlns:a16="http://schemas.microsoft.com/office/drawing/2014/main" id="{8C8CA4B9-6DDE-5746-A0BF-9693B2F7C1B0}"/>
              </a:ext>
            </a:extLst>
          </p:cNvPr>
          <p:cNvSpPr txBox="1"/>
          <p:nvPr/>
        </p:nvSpPr>
        <p:spPr>
          <a:xfrm>
            <a:off x="1829191" y="3128030"/>
            <a:ext cx="753732" cy="461665"/>
          </a:xfrm>
          <a:prstGeom prst="rect">
            <a:avLst/>
          </a:prstGeom>
          <a:noFill/>
        </p:spPr>
        <p:txBody>
          <a:bodyPr wrap="none" rtlCol="0">
            <a:spAutoFit/>
          </a:bodyPr>
          <a:lstStyle/>
          <a:p>
            <a:r>
              <a:rPr lang="en-US" sz="2400" dirty="0"/>
              <a:t>High</a:t>
            </a:r>
          </a:p>
        </p:txBody>
      </p:sp>
      <p:sp>
        <p:nvSpPr>
          <p:cNvPr id="12" name="TextBox 11">
            <a:extLst>
              <a:ext uri="{FF2B5EF4-FFF2-40B4-BE49-F238E27FC236}">
                <a16:creationId xmlns:a16="http://schemas.microsoft.com/office/drawing/2014/main" id="{1AAB1A07-8971-7F4F-A848-D1B74C22A4BF}"/>
              </a:ext>
            </a:extLst>
          </p:cNvPr>
          <p:cNvSpPr txBox="1"/>
          <p:nvPr/>
        </p:nvSpPr>
        <p:spPr>
          <a:xfrm>
            <a:off x="805765" y="1690410"/>
            <a:ext cx="2715680" cy="523220"/>
          </a:xfrm>
          <a:prstGeom prst="rect">
            <a:avLst/>
          </a:prstGeom>
          <a:noFill/>
        </p:spPr>
        <p:txBody>
          <a:bodyPr wrap="none" rtlCol="0">
            <a:spAutoFit/>
          </a:bodyPr>
          <a:lstStyle/>
          <a:p>
            <a:r>
              <a:rPr lang="en-US" sz="2800" dirty="0"/>
              <a:t>Limited Decoders</a:t>
            </a:r>
          </a:p>
        </p:txBody>
      </p:sp>
      <p:sp>
        <p:nvSpPr>
          <p:cNvPr id="13" name="TextBox 12">
            <a:extLst>
              <a:ext uri="{FF2B5EF4-FFF2-40B4-BE49-F238E27FC236}">
                <a16:creationId xmlns:a16="http://schemas.microsoft.com/office/drawing/2014/main" id="{5513E220-82BE-2C41-ACE3-604214682E06}"/>
              </a:ext>
            </a:extLst>
          </p:cNvPr>
          <p:cNvSpPr txBox="1"/>
          <p:nvPr/>
        </p:nvSpPr>
        <p:spPr>
          <a:xfrm>
            <a:off x="838200" y="3862900"/>
            <a:ext cx="4178708" cy="523220"/>
          </a:xfrm>
          <a:prstGeom prst="rect">
            <a:avLst/>
          </a:prstGeom>
          <a:noFill/>
        </p:spPr>
        <p:txBody>
          <a:bodyPr wrap="none" rtlCol="0">
            <a:spAutoFit/>
          </a:bodyPr>
          <a:lstStyle/>
          <a:p>
            <a:r>
              <a:rPr lang="en-US" sz="2800" dirty="0"/>
              <a:t>Flexible/Powerful Decoders</a:t>
            </a:r>
          </a:p>
        </p:txBody>
      </p:sp>
      <p:cxnSp>
        <p:nvCxnSpPr>
          <p:cNvPr id="15" name="Straight Arrow Connector 14">
            <a:extLst>
              <a:ext uri="{FF2B5EF4-FFF2-40B4-BE49-F238E27FC236}">
                <a16:creationId xmlns:a16="http://schemas.microsoft.com/office/drawing/2014/main" id="{F61890C6-EAFB-3745-9583-6D535E6DFDFE}"/>
              </a:ext>
            </a:extLst>
          </p:cNvPr>
          <p:cNvCxnSpPr/>
          <p:nvPr/>
        </p:nvCxnSpPr>
        <p:spPr>
          <a:xfrm>
            <a:off x="4386020" y="2444462"/>
            <a:ext cx="2867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09148BD-D3FE-C647-AA0E-CC005FDE43E3}"/>
              </a:ext>
            </a:extLst>
          </p:cNvPr>
          <p:cNvPicPr>
            <a:picLocks noChangeAspect="1"/>
          </p:cNvPicPr>
          <p:nvPr/>
        </p:nvPicPr>
        <p:blipFill>
          <a:blip r:embed="rId3"/>
          <a:stretch>
            <a:fillRect/>
          </a:stretch>
        </p:blipFill>
        <p:spPr>
          <a:xfrm>
            <a:off x="8356277" y="2186180"/>
            <a:ext cx="1292662" cy="489115"/>
          </a:xfrm>
          <a:prstGeom prst="rect">
            <a:avLst/>
          </a:prstGeom>
        </p:spPr>
      </p:pic>
      <p:sp>
        <p:nvSpPr>
          <p:cNvPr id="18" name="TextBox 17">
            <a:extLst>
              <a:ext uri="{FF2B5EF4-FFF2-40B4-BE49-F238E27FC236}">
                <a16:creationId xmlns:a16="http://schemas.microsoft.com/office/drawing/2014/main" id="{6DBDD829-9674-6A47-9592-B0D8A330717D}"/>
              </a:ext>
            </a:extLst>
          </p:cNvPr>
          <p:cNvSpPr txBox="1"/>
          <p:nvPr/>
        </p:nvSpPr>
        <p:spPr>
          <a:xfrm>
            <a:off x="7451536" y="2237645"/>
            <a:ext cx="694806" cy="461665"/>
          </a:xfrm>
          <a:prstGeom prst="rect">
            <a:avLst/>
          </a:prstGeom>
          <a:noFill/>
        </p:spPr>
        <p:txBody>
          <a:bodyPr wrap="none" rtlCol="0">
            <a:spAutoFit/>
          </a:bodyPr>
          <a:lstStyle/>
          <a:p>
            <a:r>
              <a:rPr lang="en-US" sz="2400" dirty="0"/>
              <a:t>Low</a:t>
            </a:r>
          </a:p>
        </p:txBody>
      </p:sp>
      <p:pic>
        <p:nvPicPr>
          <p:cNvPr id="19" name="Picture 18">
            <a:extLst>
              <a:ext uri="{FF2B5EF4-FFF2-40B4-BE49-F238E27FC236}">
                <a16:creationId xmlns:a16="http://schemas.microsoft.com/office/drawing/2014/main" id="{1B92C5DC-C3F1-3E45-AE36-F54383994D5C}"/>
              </a:ext>
            </a:extLst>
          </p:cNvPr>
          <p:cNvPicPr>
            <a:picLocks noChangeAspect="1"/>
          </p:cNvPicPr>
          <p:nvPr/>
        </p:nvPicPr>
        <p:blipFill>
          <a:blip r:embed="rId3"/>
          <a:stretch>
            <a:fillRect/>
          </a:stretch>
        </p:blipFill>
        <p:spPr>
          <a:xfrm>
            <a:off x="2652901" y="3100580"/>
            <a:ext cx="1292662" cy="489115"/>
          </a:xfrm>
          <a:prstGeom prst="rect">
            <a:avLst/>
          </a:prstGeom>
        </p:spPr>
      </p:pic>
      <p:sp>
        <p:nvSpPr>
          <p:cNvPr id="21" name="TextBox 20">
            <a:extLst>
              <a:ext uri="{FF2B5EF4-FFF2-40B4-BE49-F238E27FC236}">
                <a16:creationId xmlns:a16="http://schemas.microsoft.com/office/drawing/2014/main" id="{B8698F36-AFA9-1A41-A8FA-58582ACA8846}"/>
              </a:ext>
            </a:extLst>
          </p:cNvPr>
          <p:cNvSpPr txBox="1"/>
          <p:nvPr/>
        </p:nvSpPr>
        <p:spPr>
          <a:xfrm>
            <a:off x="1829191" y="2213629"/>
            <a:ext cx="694806" cy="461665"/>
          </a:xfrm>
          <a:prstGeom prst="rect">
            <a:avLst/>
          </a:prstGeom>
          <a:noFill/>
        </p:spPr>
        <p:txBody>
          <a:bodyPr wrap="none" rtlCol="0">
            <a:spAutoFit/>
          </a:bodyPr>
          <a:lstStyle/>
          <a:p>
            <a:r>
              <a:rPr lang="en-US" sz="2400" dirty="0"/>
              <a:t>Low</a:t>
            </a:r>
          </a:p>
        </p:txBody>
      </p:sp>
      <p:cxnSp>
        <p:nvCxnSpPr>
          <p:cNvPr id="22" name="Straight Arrow Connector 21">
            <a:extLst>
              <a:ext uri="{FF2B5EF4-FFF2-40B4-BE49-F238E27FC236}">
                <a16:creationId xmlns:a16="http://schemas.microsoft.com/office/drawing/2014/main" id="{DAF129EC-DE1F-5E43-AC33-91B137797568}"/>
              </a:ext>
            </a:extLst>
          </p:cNvPr>
          <p:cNvCxnSpPr/>
          <p:nvPr/>
        </p:nvCxnSpPr>
        <p:spPr>
          <a:xfrm>
            <a:off x="4386020" y="3345137"/>
            <a:ext cx="28671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D01E11C-0F4B-BA4C-BBE1-3B336525256C}"/>
              </a:ext>
            </a:extLst>
          </p:cNvPr>
          <p:cNvPicPr>
            <a:picLocks noChangeAspect="1"/>
          </p:cNvPicPr>
          <p:nvPr/>
        </p:nvPicPr>
        <p:blipFill>
          <a:blip r:embed="rId2"/>
          <a:stretch>
            <a:fillRect/>
          </a:stretch>
        </p:blipFill>
        <p:spPr>
          <a:xfrm>
            <a:off x="8372433" y="3143528"/>
            <a:ext cx="1292662" cy="461665"/>
          </a:xfrm>
          <a:prstGeom prst="rect">
            <a:avLst/>
          </a:prstGeom>
        </p:spPr>
      </p:pic>
      <p:sp>
        <p:nvSpPr>
          <p:cNvPr id="24" name="TextBox 23">
            <a:extLst>
              <a:ext uri="{FF2B5EF4-FFF2-40B4-BE49-F238E27FC236}">
                <a16:creationId xmlns:a16="http://schemas.microsoft.com/office/drawing/2014/main" id="{2FC42B15-FDF4-B842-BE09-A73B8AC1D1C3}"/>
              </a:ext>
            </a:extLst>
          </p:cNvPr>
          <p:cNvSpPr txBox="1"/>
          <p:nvPr/>
        </p:nvSpPr>
        <p:spPr>
          <a:xfrm>
            <a:off x="7439577" y="3143527"/>
            <a:ext cx="753732" cy="461665"/>
          </a:xfrm>
          <a:prstGeom prst="rect">
            <a:avLst/>
          </a:prstGeom>
          <a:noFill/>
        </p:spPr>
        <p:txBody>
          <a:bodyPr wrap="none" rtlCol="0">
            <a:spAutoFit/>
          </a:bodyPr>
          <a:lstStyle/>
          <a:p>
            <a:r>
              <a:rPr lang="en-US" sz="2400" dirty="0"/>
              <a:t>High</a:t>
            </a:r>
          </a:p>
        </p:txBody>
      </p:sp>
      <p:pic>
        <p:nvPicPr>
          <p:cNvPr id="26" name="Picture 25">
            <a:extLst>
              <a:ext uri="{FF2B5EF4-FFF2-40B4-BE49-F238E27FC236}">
                <a16:creationId xmlns:a16="http://schemas.microsoft.com/office/drawing/2014/main" id="{4CDF3C86-DEA6-C443-B803-B018882B9063}"/>
              </a:ext>
            </a:extLst>
          </p:cNvPr>
          <p:cNvPicPr>
            <a:picLocks noChangeAspect="1"/>
          </p:cNvPicPr>
          <p:nvPr/>
        </p:nvPicPr>
        <p:blipFill>
          <a:blip r:embed="rId4"/>
          <a:stretch>
            <a:fillRect/>
          </a:stretch>
        </p:blipFill>
        <p:spPr>
          <a:xfrm>
            <a:off x="3521445" y="4356208"/>
            <a:ext cx="3284391" cy="582044"/>
          </a:xfrm>
          <a:prstGeom prst="rect">
            <a:avLst/>
          </a:prstGeom>
        </p:spPr>
      </p:pic>
      <p:sp>
        <p:nvSpPr>
          <p:cNvPr id="27" name="TextBox 26">
            <a:extLst>
              <a:ext uri="{FF2B5EF4-FFF2-40B4-BE49-F238E27FC236}">
                <a16:creationId xmlns:a16="http://schemas.microsoft.com/office/drawing/2014/main" id="{A78A4CA3-C10D-5949-80AA-2D833296C33D}"/>
              </a:ext>
            </a:extLst>
          </p:cNvPr>
          <p:cNvSpPr txBox="1"/>
          <p:nvPr/>
        </p:nvSpPr>
        <p:spPr>
          <a:xfrm>
            <a:off x="4127041" y="6291473"/>
            <a:ext cx="8490783" cy="369332"/>
          </a:xfrm>
          <a:prstGeom prst="rect">
            <a:avLst/>
          </a:prstGeom>
          <a:noFill/>
        </p:spPr>
        <p:txBody>
          <a:bodyPr wrap="square" rtlCol="0">
            <a:spAutoFit/>
          </a:bodyPr>
          <a:lstStyle/>
          <a:p>
            <a:r>
              <a:rPr lang="en-US" dirty="0" err="1"/>
              <a:t>Abbeel</a:t>
            </a:r>
            <a:r>
              <a:rPr lang="en-US" dirty="0"/>
              <a:t>, Chen, Ho, Srinivas, 2019; </a:t>
            </a:r>
            <a:r>
              <a:rPr lang="en-US" dirty="0" err="1"/>
              <a:t>Makzhani</a:t>
            </a:r>
            <a:r>
              <a:rPr lang="en-US" dirty="0"/>
              <a:t>, Frey 2017; Lucas et al. 2019</a:t>
            </a:r>
          </a:p>
        </p:txBody>
      </p:sp>
      <p:pic>
        <p:nvPicPr>
          <p:cNvPr id="29" name="Picture 28">
            <a:extLst>
              <a:ext uri="{FF2B5EF4-FFF2-40B4-BE49-F238E27FC236}">
                <a16:creationId xmlns:a16="http://schemas.microsoft.com/office/drawing/2014/main" id="{E94DFD1C-5F86-9D42-B127-17ED30FC9CE7}"/>
              </a:ext>
            </a:extLst>
          </p:cNvPr>
          <p:cNvPicPr>
            <a:picLocks noChangeAspect="1"/>
          </p:cNvPicPr>
          <p:nvPr/>
        </p:nvPicPr>
        <p:blipFill>
          <a:blip r:embed="rId5"/>
          <a:stretch>
            <a:fillRect/>
          </a:stretch>
        </p:blipFill>
        <p:spPr>
          <a:xfrm>
            <a:off x="248332" y="5147479"/>
            <a:ext cx="11695335" cy="999099"/>
          </a:xfrm>
          <a:prstGeom prst="rect">
            <a:avLst/>
          </a:prstGeom>
        </p:spPr>
      </p:pic>
      <p:sp>
        <p:nvSpPr>
          <p:cNvPr id="3" name="Date Placeholder 2">
            <a:extLst>
              <a:ext uri="{FF2B5EF4-FFF2-40B4-BE49-F238E27FC236}">
                <a16:creationId xmlns:a16="http://schemas.microsoft.com/office/drawing/2014/main" id="{D21DEF17-0DEB-374E-9CE3-2E2A94AB18A9}"/>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386277C2-C1C1-0040-9424-42B0E8505773}"/>
              </a:ext>
            </a:extLst>
          </p:cNvPr>
          <p:cNvSpPr>
            <a:spLocks noGrp="1"/>
          </p:cNvSpPr>
          <p:nvPr>
            <p:ph type="sldNum" sz="quarter" idx="12"/>
          </p:nvPr>
        </p:nvSpPr>
        <p:spPr/>
        <p:txBody>
          <a:bodyPr/>
          <a:lstStyle/>
          <a:p>
            <a:fld id="{6D22F896-40B5-4ADD-8801-0D06FADFA095}" type="slidenum">
              <a:rPr lang="en-US" smtClean="0"/>
              <a:t>58</a:t>
            </a:fld>
            <a:endParaRPr lang="en-US" dirty="0"/>
          </a:p>
        </p:txBody>
      </p:sp>
      <p:pic>
        <p:nvPicPr>
          <p:cNvPr id="6" name="Picture 5">
            <a:extLst>
              <a:ext uri="{FF2B5EF4-FFF2-40B4-BE49-F238E27FC236}">
                <a16:creationId xmlns:a16="http://schemas.microsoft.com/office/drawing/2014/main" id="{2B6F6432-ACBF-2740-B634-510A10F5BF02}"/>
              </a:ext>
            </a:extLst>
          </p:cNvPr>
          <p:cNvPicPr>
            <a:picLocks noChangeAspect="1"/>
          </p:cNvPicPr>
          <p:nvPr/>
        </p:nvPicPr>
        <p:blipFill>
          <a:blip r:embed="rId6"/>
          <a:stretch>
            <a:fillRect/>
          </a:stretch>
        </p:blipFill>
        <p:spPr>
          <a:xfrm>
            <a:off x="7253207" y="4413538"/>
            <a:ext cx="4548902" cy="482459"/>
          </a:xfrm>
          <a:prstGeom prst="rect">
            <a:avLst/>
          </a:prstGeom>
        </p:spPr>
      </p:pic>
    </p:spTree>
    <p:extLst>
      <p:ext uri="{BB962C8B-B14F-4D97-AF65-F5344CB8AC3E}">
        <p14:creationId xmlns:p14="http://schemas.microsoft.com/office/powerpoint/2010/main" val="15065444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Inference Suboptimality – Objective Mods</a:t>
            </a:r>
          </a:p>
        </p:txBody>
      </p:sp>
      <p:sp>
        <p:nvSpPr>
          <p:cNvPr id="10" name="TextBox 9">
            <a:extLst>
              <a:ext uri="{FF2B5EF4-FFF2-40B4-BE49-F238E27FC236}">
                <a16:creationId xmlns:a16="http://schemas.microsoft.com/office/drawing/2014/main" id="{CB87590F-A1AD-4C48-BC5A-0CE59F1A6F90}"/>
              </a:ext>
            </a:extLst>
          </p:cNvPr>
          <p:cNvSpPr txBox="1"/>
          <p:nvPr/>
        </p:nvSpPr>
        <p:spPr>
          <a:xfrm>
            <a:off x="6456461" y="2808730"/>
            <a:ext cx="4487447" cy="369332"/>
          </a:xfrm>
          <a:prstGeom prst="rect">
            <a:avLst/>
          </a:prstGeom>
          <a:noFill/>
        </p:spPr>
        <p:txBody>
          <a:bodyPr wrap="none" rtlCol="0">
            <a:spAutoFit/>
          </a:bodyPr>
          <a:lstStyle/>
          <a:p>
            <a:r>
              <a:rPr lang="en-US" dirty="0"/>
              <a:t>Zhao et al. 2018,  replace last term with MMD</a:t>
            </a:r>
          </a:p>
        </p:txBody>
      </p:sp>
      <p:pic>
        <p:nvPicPr>
          <p:cNvPr id="11" name="Picture 10">
            <a:extLst>
              <a:ext uri="{FF2B5EF4-FFF2-40B4-BE49-F238E27FC236}">
                <a16:creationId xmlns:a16="http://schemas.microsoft.com/office/drawing/2014/main" id="{8C50BA65-0745-EA49-AA00-3DE21B482097}"/>
              </a:ext>
            </a:extLst>
          </p:cNvPr>
          <p:cNvPicPr>
            <a:picLocks noChangeAspect="1"/>
          </p:cNvPicPr>
          <p:nvPr/>
        </p:nvPicPr>
        <p:blipFill>
          <a:blip r:embed="rId2"/>
          <a:stretch>
            <a:fillRect/>
          </a:stretch>
        </p:blipFill>
        <p:spPr>
          <a:xfrm>
            <a:off x="838200" y="3342426"/>
            <a:ext cx="9912927" cy="673243"/>
          </a:xfrm>
          <a:prstGeom prst="rect">
            <a:avLst/>
          </a:prstGeom>
        </p:spPr>
      </p:pic>
      <p:sp>
        <p:nvSpPr>
          <p:cNvPr id="12" name="TextBox 11">
            <a:extLst>
              <a:ext uri="{FF2B5EF4-FFF2-40B4-BE49-F238E27FC236}">
                <a16:creationId xmlns:a16="http://schemas.microsoft.com/office/drawing/2014/main" id="{AC38026F-70EF-494A-88BB-EE9D7339718D}"/>
              </a:ext>
            </a:extLst>
          </p:cNvPr>
          <p:cNvSpPr txBox="1"/>
          <p:nvPr/>
        </p:nvSpPr>
        <p:spPr>
          <a:xfrm>
            <a:off x="4055191" y="3914127"/>
            <a:ext cx="7364580" cy="369332"/>
          </a:xfrm>
          <a:prstGeom prst="rect">
            <a:avLst/>
          </a:prstGeom>
          <a:noFill/>
        </p:spPr>
        <p:txBody>
          <a:bodyPr wrap="none" rtlCol="0">
            <a:spAutoFit/>
          </a:bodyPr>
          <a:lstStyle/>
          <a:p>
            <a:r>
              <a:rPr lang="en-US" dirty="0"/>
              <a:t>Chen et al. 2018 – importance sampling estimate of TC, can set lambda1 to 0</a:t>
            </a:r>
          </a:p>
        </p:txBody>
      </p:sp>
      <p:pic>
        <p:nvPicPr>
          <p:cNvPr id="13" name="Picture 12">
            <a:extLst>
              <a:ext uri="{FF2B5EF4-FFF2-40B4-BE49-F238E27FC236}">
                <a16:creationId xmlns:a16="http://schemas.microsoft.com/office/drawing/2014/main" id="{42D2625D-D20B-5E44-83FA-46961F1F2FFD}"/>
              </a:ext>
            </a:extLst>
          </p:cNvPr>
          <p:cNvPicPr>
            <a:picLocks noChangeAspect="1"/>
          </p:cNvPicPr>
          <p:nvPr/>
        </p:nvPicPr>
        <p:blipFill>
          <a:blip r:embed="rId3"/>
          <a:stretch>
            <a:fillRect/>
          </a:stretch>
        </p:blipFill>
        <p:spPr>
          <a:xfrm>
            <a:off x="802468" y="2353160"/>
            <a:ext cx="10655241" cy="403607"/>
          </a:xfrm>
          <a:prstGeom prst="rect">
            <a:avLst/>
          </a:prstGeom>
        </p:spPr>
      </p:pic>
      <p:pic>
        <p:nvPicPr>
          <p:cNvPr id="15" name="Picture 14">
            <a:extLst>
              <a:ext uri="{FF2B5EF4-FFF2-40B4-BE49-F238E27FC236}">
                <a16:creationId xmlns:a16="http://schemas.microsoft.com/office/drawing/2014/main" id="{269F25FB-A995-E544-9FE5-3B5994536964}"/>
              </a:ext>
            </a:extLst>
          </p:cNvPr>
          <p:cNvPicPr>
            <a:picLocks noChangeAspect="1"/>
          </p:cNvPicPr>
          <p:nvPr/>
        </p:nvPicPr>
        <p:blipFill>
          <a:blip r:embed="rId4"/>
          <a:stretch>
            <a:fillRect/>
          </a:stretch>
        </p:blipFill>
        <p:spPr>
          <a:xfrm>
            <a:off x="838200" y="4438399"/>
            <a:ext cx="6067588" cy="369332"/>
          </a:xfrm>
          <a:prstGeom prst="rect">
            <a:avLst/>
          </a:prstGeom>
        </p:spPr>
      </p:pic>
      <p:sp>
        <p:nvSpPr>
          <p:cNvPr id="16" name="TextBox 15">
            <a:extLst>
              <a:ext uri="{FF2B5EF4-FFF2-40B4-BE49-F238E27FC236}">
                <a16:creationId xmlns:a16="http://schemas.microsoft.com/office/drawing/2014/main" id="{4FA328E0-DAC5-7446-A5BB-FF24C77FD25F}"/>
              </a:ext>
            </a:extLst>
          </p:cNvPr>
          <p:cNvSpPr txBox="1"/>
          <p:nvPr/>
        </p:nvSpPr>
        <p:spPr>
          <a:xfrm>
            <a:off x="5281032" y="4920582"/>
            <a:ext cx="4505079" cy="369332"/>
          </a:xfrm>
          <a:prstGeom prst="rect">
            <a:avLst/>
          </a:prstGeom>
          <a:noFill/>
        </p:spPr>
        <p:txBody>
          <a:bodyPr wrap="none" rtlCol="0">
            <a:spAutoFit/>
          </a:bodyPr>
          <a:lstStyle/>
          <a:p>
            <a:r>
              <a:rPr lang="en-US" dirty="0"/>
              <a:t>Kim, Minh 2018 – adversarial estimation of TC</a:t>
            </a:r>
          </a:p>
        </p:txBody>
      </p:sp>
      <p:sp>
        <p:nvSpPr>
          <p:cNvPr id="3" name="Date Placeholder 2">
            <a:extLst>
              <a:ext uri="{FF2B5EF4-FFF2-40B4-BE49-F238E27FC236}">
                <a16:creationId xmlns:a16="http://schemas.microsoft.com/office/drawing/2014/main" id="{1F658853-7CE7-DA4F-8CEA-87A98332B561}"/>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7251CDBC-C58F-B941-93B1-E6C8D2A93CB0}"/>
              </a:ext>
            </a:extLst>
          </p:cNvPr>
          <p:cNvSpPr>
            <a:spLocks noGrp="1"/>
          </p:cNvSpPr>
          <p:nvPr>
            <p:ph type="sldNum" sz="quarter" idx="12"/>
          </p:nvPr>
        </p:nvSpPr>
        <p:spPr/>
        <p:txBody>
          <a:bodyPr/>
          <a:lstStyle/>
          <a:p>
            <a:fld id="{6D22F896-40B5-4ADD-8801-0D06FADFA095}" type="slidenum">
              <a:rPr lang="en-US" smtClean="0"/>
              <a:t>59</a:t>
            </a:fld>
            <a:endParaRPr lang="en-US" dirty="0"/>
          </a:p>
        </p:txBody>
      </p:sp>
      <p:sp>
        <p:nvSpPr>
          <p:cNvPr id="5" name="TextBox 4">
            <a:extLst>
              <a:ext uri="{FF2B5EF4-FFF2-40B4-BE49-F238E27FC236}">
                <a16:creationId xmlns:a16="http://schemas.microsoft.com/office/drawing/2014/main" id="{CB9C100B-40CE-C145-8F68-44CD2A55842F}"/>
              </a:ext>
            </a:extLst>
          </p:cNvPr>
          <p:cNvSpPr txBox="1"/>
          <p:nvPr/>
        </p:nvSpPr>
        <p:spPr>
          <a:xfrm>
            <a:off x="8181330" y="6308209"/>
            <a:ext cx="3535327" cy="369332"/>
          </a:xfrm>
          <a:prstGeom prst="rect">
            <a:avLst/>
          </a:prstGeom>
          <a:noFill/>
        </p:spPr>
        <p:txBody>
          <a:bodyPr wrap="none" rtlCol="0">
            <a:spAutoFit/>
          </a:bodyPr>
          <a:lstStyle/>
          <a:p>
            <a:r>
              <a:rPr lang="en-US" dirty="0"/>
              <a:t>See </a:t>
            </a:r>
            <a:r>
              <a:rPr lang="en-US" dirty="0" err="1"/>
              <a:t>Tschannen</a:t>
            </a:r>
            <a:r>
              <a:rPr lang="en-US" dirty="0"/>
              <a:t>, </a:t>
            </a:r>
            <a:r>
              <a:rPr lang="en-US" dirty="0" err="1"/>
              <a:t>Bachem</a:t>
            </a:r>
            <a:r>
              <a:rPr lang="en-US" dirty="0"/>
              <a:t>, </a:t>
            </a:r>
            <a:r>
              <a:rPr lang="en-US" dirty="0" err="1"/>
              <a:t>Lucic</a:t>
            </a:r>
            <a:r>
              <a:rPr lang="en-US" dirty="0"/>
              <a:t> 2018</a:t>
            </a:r>
          </a:p>
        </p:txBody>
      </p:sp>
    </p:spTree>
    <p:extLst>
      <p:ext uri="{BB962C8B-B14F-4D97-AF65-F5344CB8AC3E}">
        <p14:creationId xmlns:p14="http://schemas.microsoft.com/office/powerpoint/2010/main" val="3695415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843D67-AFCB-0D4C-8BF2-3FC9F96E238C}"/>
              </a:ext>
            </a:extLst>
          </p:cNvPr>
          <p:cNvPicPr>
            <a:picLocks noChangeAspect="1"/>
          </p:cNvPicPr>
          <p:nvPr/>
        </p:nvPicPr>
        <p:blipFill>
          <a:blip r:embed="rId2"/>
          <a:stretch>
            <a:fillRect/>
          </a:stretch>
        </p:blipFill>
        <p:spPr>
          <a:xfrm>
            <a:off x="274637" y="923075"/>
            <a:ext cx="5440363" cy="5732461"/>
          </a:xfrm>
          <a:prstGeom prst="rect">
            <a:avLst/>
          </a:prstGeom>
        </p:spPr>
      </p:pic>
      <p:sp>
        <p:nvSpPr>
          <p:cNvPr id="2" name="Title 1">
            <a:extLst>
              <a:ext uri="{FF2B5EF4-FFF2-40B4-BE49-F238E27FC236}">
                <a16:creationId xmlns:a16="http://schemas.microsoft.com/office/drawing/2014/main" id="{6F48690E-FA58-5946-919E-576D56FF5527}"/>
              </a:ext>
            </a:extLst>
          </p:cNvPr>
          <p:cNvSpPr>
            <a:spLocks noGrp="1"/>
          </p:cNvSpPr>
          <p:nvPr>
            <p:ph type="title"/>
          </p:nvPr>
        </p:nvSpPr>
        <p:spPr>
          <a:xfrm>
            <a:off x="1401763" y="0"/>
            <a:ext cx="10515600" cy="1325563"/>
          </a:xfrm>
        </p:spPr>
        <p:txBody>
          <a:bodyPr>
            <a:normAutofit/>
          </a:bodyPr>
          <a:lstStyle/>
          <a:p>
            <a:r>
              <a:rPr lang="en-US" dirty="0"/>
              <a:t>Overview</a:t>
            </a:r>
          </a:p>
        </p:txBody>
      </p:sp>
      <p:graphicFrame>
        <p:nvGraphicFramePr>
          <p:cNvPr id="5" name="Content Placeholder 2">
            <a:extLst>
              <a:ext uri="{FF2B5EF4-FFF2-40B4-BE49-F238E27FC236}">
                <a16:creationId xmlns:a16="http://schemas.microsoft.com/office/drawing/2014/main" id="{75724B68-CCBD-4E63-80BD-755B7811C92F}"/>
              </a:ext>
            </a:extLst>
          </p:cNvPr>
          <p:cNvGraphicFramePr>
            <a:graphicFrameLocks noGrp="1"/>
          </p:cNvGraphicFramePr>
          <p:nvPr>
            <p:ph idx="1"/>
            <p:extLst>
              <p:ext uri="{D42A27DB-BD31-4B8C-83A1-F6EECF244321}">
                <p14:modId xmlns:p14="http://schemas.microsoft.com/office/powerpoint/2010/main" val="3293275217"/>
              </p:ext>
            </p:extLst>
          </p:nvPr>
        </p:nvGraphicFramePr>
        <p:xfrm>
          <a:off x="6278563" y="1125538"/>
          <a:ext cx="5638800" cy="46037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Date Placeholder 8">
            <a:extLst>
              <a:ext uri="{FF2B5EF4-FFF2-40B4-BE49-F238E27FC236}">
                <a16:creationId xmlns:a16="http://schemas.microsoft.com/office/drawing/2014/main" id="{56840117-9885-5B4A-9CCC-3AF06A0920A1}"/>
              </a:ext>
            </a:extLst>
          </p:cNvPr>
          <p:cNvSpPr>
            <a:spLocks noGrp="1"/>
          </p:cNvSpPr>
          <p:nvPr>
            <p:ph type="dt" sz="half" idx="10"/>
          </p:nvPr>
        </p:nvSpPr>
        <p:spPr/>
        <p:txBody>
          <a:bodyPr/>
          <a:lstStyle/>
          <a:p>
            <a:r>
              <a:rPr lang="en-US"/>
              <a:t>Matthew Vowels 2019</a:t>
            </a:r>
            <a:endParaRPr lang="en-US" dirty="0"/>
          </a:p>
        </p:txBody>
      </p:sp>
      <p:sp>
        <p:nvSpPr>
          <p:cNvPr id="10" name="Slide Number Placeholder 9">
            <a:extLst>
              <a:ext uri="{FF2B5EF4-FFF2-40B4-BE49-F238E27FC236}">
                <a16:creationId xmlns:a16="http://schemas.microsoft.com/office/drawing/2014/main" id="{9D6CAE9D-1EC1-064F-AD30-38673F3C8CDD}"/>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949484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a:xfrm>
            <a:off x="838200" y="47625"/>
            <a:ext cx="10515600" cy="1325563"/>
          </a:xfrm>
        </p:spPr>
        <p:txBody>
          <a:bodyPr/>
          <a:lstStyle/>
          <a:p>
            <a:r>
              <a:rPr lang="en-US" dirty="0"/>
              <a:t>Inference Suboptimality – Objective Mods</a:t>
            </a:r>
          </a:p>
        </p:txBody>
      </p:sp>
      <p:sp>
        <p:nvSpPr>
          <p:cNvPr id="3" name="Date Placeholder 2">
            <a:extLst>
              <a:ext uri="{FF2B5EF4-FFF2-40B4-BE49-F238E27FC236}">
                <a16:creationId xmlns:a16="http://schemas.microsoft.com/office/drawing/2014/main" id="{1F658853-7CE7-DA4F-8CEA-87A98332B561}"/>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7251CDBC-C58F-B941-93B1-E6C8D2A93CB0}"/>
              </a:ext>
            </a:extLst>
          </p:cNvPr>
          <p:cNvSpPr>
            <a:spLocks noGrp="1"/>
          </p:cNvSpPr>
          <p:nvPr>
            <p:ph type="sldNum" sz="quarter" idx="12"/>
          </p:nvPr>
        </p:nvSpPr>
        <p:spPr/>
        <p:txBody>
          <a:bodyPr/>
          <a:lstStyle/>
          <a:p>
            <a:fld id="{6D22F896-40B5-4ADD-8801-0D06FADFA095}" type="slidenum">
              <a:rPr lang="en-US" smtClean="0"/>
              <a:t>60</a:t>
            </a:fld>
            <a:endParaRPr lang="en-US" dirty="0"/>
          </a:p>
        </p:txBody>
      </p:sp>
      <p:sp>
        <p:nvSpPr>
          <p:cNvPr id="6" name="TextBox 5">
            <a:extLst>
              <a:ext uri="{FF2B5EF4-FFF2-40B4-BE49-F238E27FC236}">
                <a16:creationId xmlns:a16="http://schemas.microsoft.com/office/drawing/2014/main" id="{DBD37CB2-6FFC-6D42-807F-8EE287AA0C15}"/>
              </a:ext>
            </a:extLst>
          </p:cNvPr>
          <p:cNvSpPr txBox="1"/>
          <p:nvPr/>
        </p:nvSpPr>
        <p:spPr>
          <a:xfrm>
            <a:off x="7154305" y="1104573"/>
            <a:ext cx="5016886" cy="646331"/>
          </a:xfrm>
          <a:prstGeom prst="rect">
            <a:avLst/>
          </a:prstGeom>
          <a:noFill/>
        </p:spPr>
        <p:txBody>
          <a:bodyPr wrap="none" rtlCol="0">
            <a:spAutoFit/>
          </a:bodyPr>
          <a:lstStyle/>
          <a:p>
            <a:r>
              <a:rPr lang="en-US" dirty="0"/>
              <a:t>Phuong et al 2018 use the penalty function method</a:t>
            </a:r>
          </a:p>
          <a:p>
            <a:r>
              <a:rPr lang="en-US" dirty="0"/>
              <a:t>Any deviation of I(.,.) from M is penalized linearly.</a:t>
            </a:r>
          </a:p>
        </p:txBody>
      </p:sp>
      <p:pic>
        <p:nvPicPr>
          <p:cNvPr id="18" name="Picture 17">
            <a:extLst>
              <a:ext uri="{FF2B5EF4-FFF2-40B4-BE49-F238E27FC236}">
                <a16:creationId xmlns:a16="http://schemas.microsoft.com/office/drawing/2014/main" id="{BCFE70D1-3921-D44D-9D31-14BF2F977DDB}"/>
              </a:ext>
            </a:extLst>
          </p:cNvPr>
          <p:cNvPicPr>
            <a:picLocks noChangeAspect="1"/>
          </p:cNvPicPr>
          <p:nvPr/>
        </p:nvPicPr>
        <p:blipFill>
          <a:blip r:embed="rId2"/>
          <a:stretch>
            <a:fillRect/>
          </a:stretch>
        </p:blipFill>
        <p:spPr>
          <a:xfrm>
            <a:off x="302669" y="1021563"/>
            <a:ext cx="6851636" cy="798499"/>
          </a:xfrm>
          <a:prstGeom prst="rect">
            <a:avLst/>
          </a:prstGeom>
        </p:spPr>
      </p:pic>
      <p:pic>
        <p:nvPicPr>
          <p:cNvPr id="20" name="Picture 19">
            <a:extLst>
              <a:ext uri="{FF2B5EF4-FFF2-40B4-BE49-F238E27FC236}">
                <a16:creationId xmlns:a16="http://schemas.microsoft.com/office/drawing/2014/main" id="{F9595EC4-3F3E-4944-A762-415748B14CA1}"/>
              </a:ext>
            </a:extLst>
          </p:cNvPr>
          <p:cNvPicPr>
            <a:picLocks noChangeAspect="1"/>
          </p:cNvPicPr>
          <p:nvPr/>
        </p:nvPicPr>
        <p:blipFill>
          <a:blip r:embed="rId3"/>
          <a:stretch>
            <a:fillRect/>
          </a:stretch>
        </p:blipFill>
        <p:spPr>
          <a:xfrm>
            <a:off x="584330" y="1958420"/>
            <a:ext cx="6288314" cy="4851955"/>
          </a:xfrm>
          <a:prstGeom prst="rect">
            <a:avLst/>
          </a:prstGeom>
        </p:spPr>
      </p:pic>
      <p:pic>
        <p:nvPicPr>
          <p:cNvPr id="7" name="Picture 6">
            <a:extLst>
              <a:ext uri="{FF2B5EF4-FFF2-40B4-BE49-F238E27FC236}">
                <a16:creationId xmlns:a16="http://schemas.microsoft.com/office/drawing/2014/main" id="{666A7E69-07FC-D847-A439-25B500023B35}"/>
              </a:ext>
            </a:extLst>
          </p:cNvPr>
          <p:cNvPicPr>
            <a:picLocks noChangeAspect="1"/>
          </p:cNvPicPr>
          <p:nvPr/>
        </p:nvPicPr>
        <p:blipFill>
          <a:blip r:embed="rId4"/>
          <a:stretch>
            <a:fillRect/>
          </a:stretch>
        </p:blipFill>
        <p:spPr>
          <a:xfrm>
            <a:off x="6818760" y="2405294"/>
            <a:ext cx="5372344" cy="4273240"/>
          </a:xfrm>
          <a:prstGeom prst="rect">
            <a:avLst/>
          </a:prstGeom>
        </p:spPr>
      </p:pic>
    </p:spTree>
    <p:extLst>
      <p:ext uri="{BB962C8B-B14F-4D97-AF65-F5344CB8AC3E}">
        <p14:creationId xmlns:p14="http://schemas.microsoft.com/office/powerpoint/2010/main" val="9762331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Inference Suboptimality - Architecture mods</a:t>
            </a:r>
          </a:p>
        </p:txBody>
      </p:sp>
      <p:pic>
        <p:nvPicPr>
          <p:cNvPr id="4" name="Picture 3">
            <a:extLst>
              <a:ext uri="{FF2B5EF4-FFF2-40B4-BE49-F238E27FC236}">
                <a16:creationId xmlns:a16="http://schemas.microsoft.com/office/drawing/2014/main" id="{E5F75507-824A-B543-9891-023823D22709}"/>
              </a:ext>
            </a:extLst>
          </p:cNvPr>
          <p:cNvPicPr>
            <a:picLocks noChangeAspect="1"/>
          </p:cNvPicPr>
          <p:nvPr/>
        </p:nvPicPr>
        <p:blipFill>
          <a:blip r:embed="rId2"/>
          <a:stretch>
            <a:fillRect/>
          </a:stretch>
        </p:blipFill>
        <p:spPr>
          <a:xfrm>
            <a:off x="0" y="1478907"/>
            <a:ext cx="12192000" cy="3900185"/>
          </a:xfrm>
          <a:prstGeom prst="rect">
            <a:avLst/>
          </a:prstGeom>
        </p:spPr>
      </p:pic>
      <p:sp>
        <p:nvSpPr>
          <p:cNvPr id="6" name="TextBox 5">
            <a:extLst>
              <a:ext uri="{FF2B5EF4-FFF2-40B4-BE49-F238E27FC236}">
                <a16:creationId xmlns:a16="http://schemas.microsoft.com/office/drawing/2014/main" id="{F8BBED73-B2B8-9C4F-9F9B-405C08810E5C}"/>
              </a:ext>
            </a:extLst>
          </p:cNvPr>
          <p:cNvSpPr txBox="1"/>
          <p:nvPr/>
        </p:nvSpPr>
        <p:spPr>
          <a:xfrm>
            <a:off x="10083153" y="5602778"/>
            <a:ext cx="2104487" cy="369332"/>
          </a:xfrm>
          <a:prstGeom prst="rect">
            <a:avLst/>
          </a:prstGeom>
          <a:noFill/>
        </p:spPr>
        <p:txBody>
          <a:bodyPr wrap="none" rtlCol="0">
            <a:spAutoFit/>
          </a:bodyPr>
          <a:lstStyle/>
          <a:p>
            <a:r>
              <a:rPr lang="en-US" dirty="0"/>
              <a:t>Lucas, Verbeek 2018</a:t>
            </a:r>
          </a:p>
        </p:txBody>
      </p:sp>
      <p:sp>
        <p:nvSpPr>
          <p:cNvPr id="3" name="Date Placeholder 2">
            <a:extLst>
              <a:ext uri="{FF2B5EF4-FFF2-40B4-BE49-F238E27FC236}">
                <a16:creationId xmlns:a16="http://schemas.microsoft.com/office/drawing/2014/main" id="{50C6A7EC-A670-084E-8D3D-DCFF08CF5BCC}"/>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8B186482-5850-8845-88AA-CCD9BE23BC1E}"/>
              </a:ext>
            </a:extLst>
          </p:cNvPr>
          <p:cNvSpPr>
            <a:spLocks noGrp="1"/>
          </p:cNvSpPr>
          <p:nvPr>
            <p:ph type="sldNum" sz="quarter" idx="12"/>
          </p:nvPr>
        </p:nvSpPr>
        <p:spPr/>
        <p:txBody>
          <a:bodyPr/>
          <a:lstStyle/>
          <a:p>
            <a:fld id="{6D22F896-40B5-4ADD-8801-0D06FADFA095}" type="slidenum">
              <a:rPr lang="en-US" smtClean="0"/>
              <a:t>61</a:t>
            </a:fld>
            <a:endParaRPr lang="en-US" dirty="0"/>
          </a:p>
        </p:txBody>
      </p:sp>
    </p:spTree>
    <p:extLst>
      <p:ext uri="{BB962C8B-B14F-4D97-AF65-F5344CB8AC3E}">
        <p14:creationId xmlns:p14="http://schemas.microsoft.com/office/powerpoint/2010/main" val="3130925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Inference Suboptimality - Architecture mods</a:t>
            </a:r>
          </a:p>
        </p:txBody>
      </p:sp>
      <p:sp>
        <p:nvSpPr>
          <p:cNvPr id="6" name="TextBox 5">
            <a:extLst>
              <a:ext uri="{FF2B5EF4-FFF2-40B4-BE49-F238E27FC236}">
                <a16:creationId xmlns:a16="http://schemas.microsoft.com/office/drawing/2014/main" id="{F8BBED73-B2B8-9C4F-9F9B-405C08810E5C}"/>
              </a:ext>
            </a:extLst>
          </p:cNvPr>
          <p:cNvSpPr txBox="1"/>
          <p:nvPr/>
        </p:nvSpPr>
        <p:spPr>
          <a:xfrm>
            <a:off x="10083153" y="5602778"/>
            <a:ext cx="1765612" cy="369332"/>
          </a:xfrm>
          <a:prstGeom prst="rect">
            <a:avLst/>
          </a:prstGeom>
          <a:noFill/>
        </p:spPr>
        <p:txBody>
          <a:bodyPr wrap="none" rtlCol="0">
            <a:spAutoFit/>
          </a:bodyPr>
          <a:lstStyle/>
          <a:p>
            <a:r>
              <a:rPr lang="en-US" dirty="0" err="1"/>
              <a:t>Dieng</a:t>
            </a:r>
            <a:r>
              <a:rPr lang="en-US" dirty="0"/>
              <a:t> et al. 2019</a:t>
            </a:r>
          </a:p>
        </p:txBody>
      </p:sp>
      <p:pic>
        <p:nvPicPr>
          <p:cNvPr id="5" name="Picture 4">
            <a:extLst>
              <a:ext uri="{FF2B5EF4-FFF2-40B4-BE49-F238E27FC236}">
                <a16:creationId xmlns:a16="http://schemas.microsoft.com/office/drawing/2014/main" id="{B4F3A3F7-9A67-5E4E-8AA6-7C31E37E4DC7}"/>
              </a:ext>
            </a:extLst>
          </p:cNvPr>
          <p:cNvPicPr>
            <a:picLocks noChangeAspect="1"/>
          </p:cNvPicPr>
          <p:nvPr/>
        </p:nvPicPr>
        <p:blipFill>
          <a:blip r:embed="rId2"/>
          <a:stretch>
            <a:fillRect/>
          </a:stretch>
        </p:blipFill>
        <p:spPr>
          <a:xfrm>
            <a:off x="3539654" y="1394847"/>
            <a:ext cx="5112692" cy="5331417"/>
          </a:xfrm>
          <a:prstGeom prst="rect">
            <a:avLst/>
          </a:prstGeom>
        </p:spPr>
      </p:pic>
      <p:sp>
        <p:nvSpPr>
          <p:cNvPr id="3" name="Date Placeholder 2">
            <a:extLst>
              <a:ext uri="{FF2B5EF4-FFF2-40B4-BE49-F238E27FC236}">
                <a16:creationId xmlns:a16="http://schemas.microsoft.com/office/drawing/2014/main" id="{A5AE545D-4047-F34D-AD3B-4F022BB9A01D}"/>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C7BF5F2F-47B6-AC4A-A691-A3A4CEED1F18}"/>
              </a:ext>
            </a:extLst>
          </p:cNvPr>
          <p:cNvSpPr>
            <a:spLocks noGrp="1"/>
          </p:cNvSpPr>
          <p:nvPr>
            <p:ph type="sldNum" sz="quarter" idx="12"/>
          </p:nvPr>
        </p:nvSpPr>
        <p:spPr/>
        <p:txBody>
          <a:bodyPr/>
          <a:lstStyle/>
          <a:p>
            <a:fld id="{6D22F896-40B5-4ADD-8801-0D06FADFA095}" type="slidenum">
              <a:rPr lang="en-US" smtClean="0"/>
              <a:t>62</a:t>
            </a:fld>
            <a:endParaRPr lang="en-US" dirty="0"/>
          </a:p>
        </p:txBody>
      </p:sp>
    </p:spTree>
    <p:extLst>
      <p:ext uri="{BB962C8B-B14F-4D97-AF65-F5344CB8AC3E}">
        <p14:creationId xmlns:p14="http://schemas.microsoft.com/office/powerpoint/2010/main" val="5547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a:t>
            </a:r>
          </a:p>
        </p:txBody>
      </p:sp>
      <p:sp>
        <p:nvSpPr>
          <p:cNvPr id="3" name="Content Placeholder 2">
            <a:extLst>
              <a:ext uri="{FF2B5EF4-FFF2-40B4-BE49-F238E27FC236}">
                <a16:creationId xmlns:a16="http://schemas.microsoft.com/office/drawing/2014/main" id="{CB804054-0A7F-C346-BFD8-560288C1D7EB}"/>
              </a:ext>
            </a:extLst>
          </p:cNvPr>
          <p:cNvSpPr>
            <a:spLocks noGrp="1"/>
          </p:cNvSpPr>
          <p:nvPr>
            <p:ph idx="1"/>
          </p:nvPr>
        </p:nvSpPr>
        <p:spPr/>
        <p:txBody>
          <a:bodyPr>
            <a:normAutofit/>
          </a:bodyPr>
          <a:lstStyle/>
          <a:p>
            <a:r>
              <a:rPr lang="en-US" dirty="0"/>
              <a:t>Hierarchies</a:t>
            </a:r>
          </a:p>
          <a:p>
            <a:pPr lvl="1"/>
            <a:r>
              <a:rPr lang="en-US" dirty="0" err="1"/>
              <a:t>LadderVAEs</a:t>
            </a:r>
            <a:r>
              <a:rPr lang="en-US" dirty="0"/>
              <a:t> (e.g. </a:t>
            </a:r>
            <a:r>
              <a:rPr lang="en-US" dirty="0" err="1"/>
              <a:t>Sonderby</a:t>
            </a:r>
            <a:r>
              <a:rPr lang="en-US" dirty="0"/>
              <a:t> et al. 2016, Zhao et al. 2017, </a:t>
            </a:r>
            <a:r>
              <a:rPr lang="en-US" dirty="0" err="1"/>
              <a:t>Maaloe</a:t>
            </a:r>
            <a:r>
              <a:rPr lang="en-US" dirty="0"/>
              <a:t> et al. 2019)</a:t>
            </a:r>
          </a:p>
          <a:p>
            <a:pPr lvl="1"/>
            <a:r>
              <a:rPr lang="en-US" dirty="0"/>
              <a:t>VAEs with PGMs (e.g. SVAE - Johnson et al. 2016)</a:t>
            </a:r>
          </a:p>
          <a:p>
            <a:r>
              <a:rPr lang="en-US" dirty="0"/>
              <a:t>Discrete Variables</a:t>
            </a:r>
          </a:p>
          <a:p>
            <a:pPr lvl="1"/>
            <a:r>
              <a:rPr lang="en-US" dirty="0"/>
              <a:t>VQ-VAE (van den Oord et al. 2018)</a:t>
            </a:r>
          </a:p>
          <a:p>
            <a:pPr lvl="1"/>
            <a:r>
              <a:rPr lang="en-US" dirty="0" err="1"/>
              <a:t>JointVAE</a:t>
            </a:r>
            <a:r>
              <a:rPr lang="en-US" dirty="0"/>
              <a:t> (Dupont 2018)</a:t>
            </a:r>
          </a:p>
          <a:p>
            <a:r>
              <a:rPr lang="en-US" dirty="0"/>
              <a:t>More powerful priors and/or more powerful approximate posteriors (see using flow or AR model – e.g. IAF-VAE)</a:t>
            </a:r>
          </a:p>
        </p:txBody>
      </p:sp>
      <p:sp>
        <p:nvSpPr>
          <p:cNvPr id="5" name="TextBox 4">
            <a:extLst>
              <a:ext uri="{FF2B5EF4-FFF2-40B4-BE49-F238E27FC236}">
                <a16:creationId xmlns:a16="http://schemas.microsoft.com/office/drawing/2014/main" id="{051076BA-5F6A-144E-B454-C54F19400D54}"/>
              </a:ext>
            </a:extLst>
          </p:cNvPr>
          <p:cNvSpPr txBox="1"/>
          <p:nvPr/>
        </p:nvSpPr>
        <p:spPr>
          <a:xfrm>
            <a:off x="7737201" y="6211669"/>
            <a:ext cx="3663119" cy="646331"/>
          </a:xfrm>
          <a:prstGeom prst="rect">
            <a:avLst/>
          </a:prstGeom>
          <a:noFill/>
        </p:spPr>
        <p:txBody>
          <a:bodyPr wrap="none" rtlCol="0">
            <a:spAutoFit/>
          </a:bodyPr>
          <a:lstStyle/>
          <a:p>
            <a:r>
              <a:rPr lang="en-US" dirty="0"/>
              <a:t>[Phuong et al. 2018; </a:t>
            </a:r>
            <a:r>
              <a:rPr lang="en-US" dirty="0" err="1"/>
              <a:t>Huszar</a:t>
            </a:r>
            <a:r>
              <a:rPr lang="en-US" dirty="0"/>
              <a:t> 2017]</a:t>
            </a:r>
          </a:p>
          <a:p>
            <a:endParaRPr lang="en-US" dirty="0"/>
          </a:p>
        </p:txBody>
      </p:sp>
      <p:sp>
        <p:nvSpPr>
          <p:cNvPr id="4" name="Date Placeholder 3">
            <a:extLst>
              <a:ext uri="{FF2B5EF4-FFF2-40B4-BE49-F238E27FC236}">
                <a16:creationId xmlns:a16="http://schemas.microsoft.com/office/drawing/2014/main" id="{9FA6A948-8FB4-3E43-9829-08EF64E3004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7FFDA1E8-EF46-1A40-95B3-798AFA779987}"/>
              </a:ext>
            </a:extLst>
          </p:cNvPr>
          <p:cNvSpPr>
            <a:spLocks noGrp="1"/>
          </p:cNvSpPr>
          <p:nvPr>
            <p:ph type="sldNum" sz="quarter" idx="12"/>
          </p:nvPr>
        </p:nvSpPr>
        <p:spPr/>
        <p:txBody>
          <a:bodyPr/>
          <a:lstStyle/>
          <a:p>
            <a:fld id="{6D22F896-40B5-4ADD-8801-0D06FADFA095}" type="slidenum">
              <a:rPr lang="en-US" smtClean="0"/>
              <a:t>63</a:t>
            </a:fld>
            <a:endParaRPr lang="en-US" dirty="0"/>
          </a:p>
        </p:txBody>
      </p:sp>
    </p:spTree>
    <p:extLst>
      <p:ext uri="{BB962C8B-B14F-4D97-AF65-F5344CB8AC3E}">
        <p14:creationId xmlns:p14="http://schemas.microsoft.com/office/powerpoint/2010/main" val="40576055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a:t>
            </a:r>
          </a:p>
        </p:txBody>
      </p:sp>
      <p:sp>
        <p:nvSpPr>
          <p:cNvPr id="4" name="Date Placeholder 3">
            <a:extLst>
              <a:ext uri="{FF2B5EF4-FFF2-40B4-BE49-F238E27FC236}">
                <a16:creationId xmlns:a16="http://schemas.microsoft.com/office/drawing/2014/main" id="{9FA6A948-8FB4-3E43-9829-08EF64E3004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7FFDA1E8-EF46-1A40-95B3-798AFA779987}"/>
              </a:ext>
            </a:extLst>
          </p:cNvPr>
          <p:cNvSpPr>
            <a:spLocks noGrp="1"/>
          </p:cNvSpPr>
          <p:nvPr>
            <p:ph type="sldNum" sz="quarter" idx="12"/>
          </p:nvPr>
        </p:nvSpPr>
        <p:spPr/>
        <p:txBody>
          <a:bodyPr/>
          <a:lstStyle/>
          <a:p>
            <a:fld id="{6D22F896-40B5-4ADD-8801-0D06FADFA095}" type="slidenum">
              <a:rPr lang="en-US" smtClean="0"/>
              <a:t>64</a:t>
            </a:fld>
            <a:endParaRPr lang="en-US" dirty="0"/>
          </a:p>
        </p:txBody>
      </p:sp>
      <p:sp>
        <p:nvSpPr>
          <p:cNvPr id="11" name="TextBox 10">
            <a:extLst>
              <a:ext uri="{FF2B5EF4-FFF2-40B4-BE49-F238E27FC236}">
                <a16:creationId xmlns:a16="http://schemas.microsoft.com/office/drawing/2014/main" id="{7E8B666D-FBA9-FA4B-B2B1-8912AE965A4B}"/>
              </a:ext>
            </a:extLst>
          </p:cNvPr>
          <p:cNvSpPr txBox="1"/>
          <p:nvPr/>
        </p:nvSpPr>
        <p:spPr>
          <a:xfrm>
            <a:off x="8055542" y="836639"/>
            <a:ext cx="3918060" cy="369332"/>
          </a:xfrm>
          <a:prstGeom prst="rect">
            <a:avLst/>
          </a:prstGeom>
          <a:noFill/>
        </p:spPr>
        <p:txBody>
          <a:bodyPr wrap="none" rtlCol="0">
            <a:spAutoFit/>
          </a:bodyPr>
          <a:lstStyle/>
          <a:p>
            <a:r>
              <a:rPr lang="en-US" dirty="0"/>
              <a:t>Falk, 2019;  Rezende, Viola 2018 (GECO)</a:t>
            </a:r>
          </a:p>
        </p:txBody>
      </p:sp>
      <p:sp>
        <p:nvSpPr>
          <p:cNvPr id="12" name="TextBox 11">
            <a:extLst>
              <a:ext uri="{FF2B5EF4-FFF2-40B4-BE49-F238E27FC236}">
                <a16:creationId xmlns:a16="http://schemas.microsoft.com/office/drawing/2014/main" id="{E27B083F-7744-EF47-B6E0-EF02E4E3ED71}"/>
              </a:ext>
            </a:extLst>
          </p:cNvPr>
          <p:cNvSpPr txBox="1"/>
          <p:nvPr/>
        </p:nvSpPr>
        <p:spPr>
          <a:xfrm>
            <a:off x="3623733" y="3059668"/>
            <a:ext cx="5177058" cy="461665"/>
          </a:xfrm>
          <a:prstGeom prst="rect">
            <a:avLst/>
          </a:prstGeom>
          <a:noFill/>
        </p:spPr>
        <p:txBody>
          <a:bodyPr wrap="none" rtlCol="0">
            <a:spAutoFit/>
          </a:bodyPr>
          <a:lstStyle/>
          <a:p>
            <a:r>
              <a:rPr lang="en-US" sz="2400" dirty="0"/>
              <a:t>Annealing or hyperparameter learning…</a:t>
            </a:r>
          </a:p>
        </p:txBody>
      </p:sp>
      <p:pic>
        <p:nvPicPr>
          <p:cNvPr id="14" name="Picture 13">
            <a:extLst>
              <a:ext uri="{FF2B5EF4-FFF2-40B4-BE49-F238E27FC236}">
                <a16:creationId xmlns:a16="http://schemas.microsoft.com/office/drawing/2014/main" id="{530B0244-448E-6B4A-A686-CEEF00A55B28}"/>
              </a:ext>
            </a:extLst>
          </p:cNvPr>
          <p:cNvPicPr>
            <a:picLocks noChangeAspect="1"/>
          </p:cNvPicPr>
          <p:nvPr/>
        </p:nvPicPr>
        <p:blipFill>
          <a:blip r:embed="rId2"/>
          <a:stretch>
            <a:fillRect/>
          </a:stretch>
        </p:blipFill>
        <p:spPr>
          <a:xfrm>
            <a:off x="1760449" y="4428648"/>
            <a:ext cx="9691894" cy="493854"/>
          </a:xfrm>
          <a:prstGeom prst="rect">
            <a:avLst/>
          </a:prstGeom>
        </p:spPr>
      </p:pic>
    </p:spTree>
    <p:extLst>
      <p:ext uri="{BB962C8B-B14F-4D97-AF65-F5344CB8AC3E}">
        <p14:creationId xmlns:p14="http://schemas.microsoft.com/office/powerpoint/2010/main" val="76076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a:t>
            </a:r>
          </a:p>
        </p:txBody>
      </p:sp>
      <p:sp>
        <p:nvSpPr>
          <p:cNvPr id="4" name="Date Placeholder 3">
            <a:extLst>
              <a:ext uri="{FF2B5EF4-FFF2-40B4-BE49-F238E27FC236}">
                <a16:creationId xmlns:a16="http://schemas.microsoft.com/office/drawing/2014/main" id="{9FA6A948-8FB4-3E43-9829-08EF64E3004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7FFDA1E8-EF46-1A40-95B3-798AFA779987}"/>
              </a:ext>
            </a:extLst>
          </p:cNvPr>
          <p:cNvSpPr>
            <a:spLocks noGrp="1"/>
          </p:cNvSpPr>
          <p:nvPr>
            <p:ph type="sldNum" sz="quarter" idx="12"/>
          </p:nvPr>
        </p:nvSpPr>
        <p:spPr/>
        <p:txBody>
          <a:bodyPr/>
          <a:lstStyle/>
          <a:p>
            <a:fld id="{6D22F896-40B5-4ADD-8801-0D06FADFA095}" type="slidenum">
              <a:rPr lang="en-US" smtClean="0"/>
              <a:t>65</a:t>
            </a:fld>
            <a:endParaRPr lang="en-US" dirty="0"/>
          </a:p>
        </p:txBody>
      </p:sp>
      <p:pic>
        <p:nvPicPr>
          <p:cNvPr id="10" name="Picture 9">
            <a:extLst>
              <a:ext uri="{FF2B5EF4-FFF2-40B4-BE49-F238E27FC236}">
                <a16:creationId xmlns:a16="http://schemas.microsoft.com/office/drawing/2014/main" id="{68B1A038-C680-CD45-B593-4D858A9DD729}"/>
              </a:ext>
            </a:extLst>
          </p:cNvPr>
          <p:cNvPicPr>
            <a:picLocks noChangeAspect="1"/>
          </p:cNvPicPr>
          <p:nvPr/>
        </p:nvPicPr>
        <p:blipFill>
          <a:blip r:embed="rId2"/>
          <a:stretch>
            <a:fillRect/>
          </a:stretch>
        </p:blipFill>
        <p:spPr>
          <a:xfrm>
            <a:off x="947057" y="-6906"/>
            <a:ext cx="10647338" cy="6211669"/>
          </a:xfrm>
          <a:prstGeom prst="rect">
            <a:avLst/>
          </a:prstGeom>
        </p:spPr>
      </p:pic>
      <p:sp>
        <p:nvSpPr>
          <p:cNvPr id="11" name="TextBox 10">
            <a:extLst>
              <a:ext uri="{FF2B5EF4-FFF2-40B4-BE49-F238E27FC236}">
                <a16:creationId xmlns:a16="http://schemas.microsoft.com/office/drawing/2014/main" id="{7E8B666D-FBA9-FA4B-B2B1-8912AE965A4B}"/>
              </a:ext>
            </a:extLst>
          </p:cNvPr>
          <p:cNvSpPr txBox="1"/>
          <p:nvPr/>
        </p:nvSpPr>
        <p:spPr>
          <a:xfrm>
            <a:off x="8106342" y="6492875"/>
            <a:ext cx="3918060" cy="369332"/>
          </a:xfrm>
          <a:prstGeom prst="rect">
            <a:avLst/>
          </a:prstGeom>
          <a:noFill/>
        </p:spPr>
        <p:txBody>
          <a:bodyPr wrap="none" rtlCol="0">
            <a:spAutoFit/>
          </a:bodyPr>
          <a:lstStyle/>
          <a:p>
            <a:r>
              <a:rPr lang="en-US" dirty="0"/>
              <a:t>Falk, 2019;  Rezende, Viola 2018 (GECO)</a:t>
            </a:r>
          </a:p>
        </p:txBody>
      </p:sp>
      <p:sp>
        <p:nvSpPr>
          <p:cNvPr id="3" name="Rectangle 2">
            <a:extLst>
              <a:ext uri="{FF2B5EF4-FFF2-40B4-BE49-F238E27FC236}">
                <a16:creationId xmlns:a16="http://schemas.microsoft.com/office/drawing/2014/main" id="{E6D9E31A-CB5E-7A46-AC11-CFA1E1FDFC4F}"/>
              </a:ext>
            </a:extLst>
          </p:cNvPr>
          <p:cNvSpPr/>
          <p:nvPr/>
        </p:nvSpPr>
        <p:spPr>
          <a:xfrm>
            <a:off x="167598" y="6031210"/>
            <a:ext cx="9313333" cy="646331"/>
          </a:xfrm>
          <a:prstGeom prst="rect">
            <a:avLst/>
          </a:prstGeom>
        </p:spPr>
        <p:txBody>
          <a:bodyPr wrap="square">
            <a:spAutoFit/>
          </a:bodyPr>
          <a:lstStyle/>
          <a:p>
            <a:r>
              <a:rPr lang="en-US" dirty="0">
                <a:hlinkClick r:id="rId3"/>
              </a:rPr>
              <a:t>https://github.com/mlss-2019/tutorials/blob/master/variational_inference/MLSS2019_VAEs_solution.ipynb</a:t>
            </a:r>
            <a:endParaRPr lang="en-US" dirty="0"/>
          </a:p>
        </p:txBody>
      </p:sp>
    </p:spTree>
    <p:extLst>
      <p:ext uri="{BB962C8B-B14F-4D97-AF65-F5344CB8AC3E}">
        <p14:creationId xmlns:p14="http://schemas.microsoft.com/office/powerpoint/2010/main" val="17772688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 a Rate-Distortion Perspective</a:t>
            </a:r>
          </a:p>
        </p:txBody>
      </p:sp>
      <p:sp>
        <p:nvSpPr>
          <p:cNvPr id="7" name="TextBox 6">
            <a:extLst>
              <a:ext uri="{FF2B5EF4-FFF2-40B4-BE49-F238E27FC236}">
                <a16:creationId xmlns:a16="http://schemas.microsoft.com/office/drawing/2014/main" id="{37A7A40E-879D-194C-AE3A-95E03C033A5B}"/>
              </a:ext>
            </a:extLst>
          </p:cNvPr>
          <p:cNvSpPr txBox="1"/>
          <p:nvPr/>
        </p:nvSpPr>
        <p:spPr>
          <a:xfrm>
            <a:off x="9886950" y="6051550"/>
            <a:ext cx="1927900" cy="369332"/>
          </a:xfrm>
          <a:prstGeom prst="rect">
            <a:avLst/>
          </a:prstGeom>
          <a:noFill/>
        </p:spPr>
        <p:txBody>
          <a:bodyPr wrap="none" rtlCol="0">
            <a:spAutoFit/>
          </a:bodyPr>
          <a:lstStyle/>
          <a:p>
            <a:r>
              <a:rPr lang="en-US" dirty="0"/>
              <a:t>Alemi et al. 2018</a:t>
            </a:r>
          </a:p>
        </p:txBody>
      </p:sp>
      <p:pic>
        <p:nvPicPr>
          <p:cNvPr id="8" name="Picture 7">
            <a:extLst>
              <a:ext uri="{FF2B5EF4-FFF2-40B4-BE49-F238E27FC236}">
                <a16:creationId xmlns:a16="http://schemas.microsoft.com/office/drawing/2014/main" id="{7D4086A0-A8C4-6C45-AABD-2A3E54579FC7}"/>
              </a:ext>
            </a:extLst>
          </p:cNvPr>
          <p:cNvPicPr>
            <a:picLocks noChangeAspect="1"/>
          </p:cNvPicPr>
          <p:nvPr/>
        </p:nvPicPr>
        <p:blipFill>
          <a:blip r:embed="rId2"/>
          <a:stretch>
            <a:fillRect/>
          </a:stretch>
        </p:blipFill>
        <p:spPr>
          <a:xfrm>
            <a:off x="2497867" y="2439368"/>
            <a:ext cx="8855933" cy="1979263"/>
          </a:xfrm>
          <a:prstGeom prst="rect">
            <a:avLst/>
          </a:prstGeom>
        </p:spPr>
      </p:pic>
      <p:sp>
        <p:nvSpPr>
          <p:cNvPr id="9" name="TextBox 8">
            <a:extLst>
              <a:ext uri="{FF2B5EF4-FFF2-40B4-BE49-F238E27FC236}">
                <a16:creationId xmlns:a16="http://schemas.microsoft.com/office/drawing/2014/main" id="{0188E4C6-784C-DE49-A196-9249EE58D347}"/>
              </a:ext>
            </a:extLst>
          </p:cNvPr>
          <p:cNvSpPr txBox="1"/>
          <p:nvPr/>
        </p:nvSpPr>
        <p:spPr>
          <a:xfrm>
            <a:off x="9886950" y="6308209"/>
            <a:ext cx="2219647" cy="369332"/>
          </a:xfrm>
          <a:prstGeom prst="rect">
            <a:avLst/>
          </a:prstGeom>
          <a:noFill/>
        </p:spPr>
        <p:txBody>
          <a:bodyPr wrap="none" rtlCol="0">
            <a:spAutoFit/>
          </a:bodyPr>
          <a:lstStyle/>
          <a:p>
            <a:r>
              <a:rPr lang="en-US" dirty="0" err="1"/>
              <a:t>Tschannen</a:t>
            </a:r>
            <a:r>
              <a:rPr lang="en-US" dirty="0"/>
              <a:t> et al. 2018</a:t>
            </a:r>
          </a:p>
        </p:txBody>
      </p:sp>
      <p:sp>
        <p:nvSpPr>
          <p:cNvPr id="10" name="TextBox 9">
            <a:extLst>
              <a:ext uri="{FF2B5EF4-FFF2-40B4-BE49-F238E27FC236}">
                <a16:creationId xmlns:a16="http://schemas.microsoft.com/office/drawing/2014/main" id="{C48F35B8-1A73-8440-99D2-936561332A71}"/>
              </a:ext>
            </a:extLst>
          </p:cNvPr>
          <p:cNvSpPr txBox="1"/>
          <p:nvPr/>
        </p:nvSpPr>
        <p:spPr>
          <a:xfrm>
            <a:off x="860506" y="2439368"/>
            <a:ext cx="916661" cy="369332"/>
          </a:xfrm>
          <a:prstGeom prst="rect">
            <a:avLst/>
          </a:prstGeom>
          <a:noFill/>
        </p:spPr>
        <p:txBody>
          <a:bodyPr wrap="none" rtlCol="0">
            <a:spAutoFit/>
          </a:bodyPr>
          <a:lstStyle/>
          <a:p>
            <a:r>
              <a:rPr lang="en-US" dirty="0"/>
              <a:t>Entropy</a:t>
            </a:r>
          </a:p>
        </p:txBody>
      </p:sp>
      <p:sp>
        <p:nvSpPr>
          <p:cNvPr id="11" name="TextBox 10">
            <a:extLst>
              <a:ext uri="{FF2B5EF4-FFF2-40B4-BE49-F238E27FC236}">
                <a16:creationId xmlns:a16="http://schemas.microsoft.com/office/drawing/2014/main" id="{FDAB0BEB-E3A3-3D43-A4A8-82192DCDA0F6}"/>
              </a:ext>
            </a:extLst>
          </p:cNvPr>
          <p:cNvSpPr txBox="1"/>
          <p:nvPr/>
        </p:nvSpPr>
        <p:spPr>
          <a:xfrm>
            <a:off x="860506" y="3147223"/>
            <a:ext cx="1117614" cy="369332"/>
          </a:xfrm>
          <a:prstGeom prst="rect">
            <a:avLst/>
          </a:prstGeom>
          <a:noFill/>
        </p:spPr>
        <p:txBody>
          <a:bodyPr wrap="none" rtlCol="0">
            <a:spAutoFit/>
          </a:bodyPr>
          <a:lstStyle/>
          <a:p>
            <a:r>
              <a:rPr lang="en-US" dirty="0"/>
              <a:t>Distortion</a:t>
            </a:r>
          </a:p>
        </p:txBody>
      </p:sp>
      <p:sp>
        <p:nvSpPr>
          <p:cNvPr id="12" name="TextBox 11">
            <a:extLst>
              <a:ext uri="{FF2B5EF4-FFF2-40B4-BE49-F238E27FC236}">
                <a16:creationId xmlns:a16="http://schemas.microsoft.com/office/drawing/2014/main" id="{E4328E98-F33E-E549-BD7B-CE9D742603E2}"/>
              </a:ext>
            </a:extLst>
          </p:cNvPr>
          <p:cNvSpPr txBox="1"/>
          <p:nvPr/>
        </p:nvSpPr>
        <p:spPr>
          <a:xfrm>
            <a:off x="901541" y="3963682"/>
            <a:ext cx="1596326" cy="369332"/>
          </a:xfrm>
          <a:prstGeom prst="rect">
            <a:avLst/>
          </a:prstGeom>
          <a:noFill/>
        </p:spPr>
        <p:txBody>
          <a:bodyPr wrap="square" rtlCol="0">
            <a:spAutoFit/>
          </a:bodyPr>
          <a:lstStyle/>
          <a:p>
            <a:r>
              <a:rPr lang="en-US" dirty="0"/>
              <a:t>Rate</a:t>
            </a:r>
          </a:p>
        </p:txBody>
      </p:sp>
      <p:sp>
        <p:nvSpPr>
          <p:cNvPr id="13" name="TextBox 12">
            <a:extLst>
              <a:ext uri="{FF2B5EF4-FFF2-40B4-BE49-F238E27FC236}">
                <a16:creationId xmlns:a16="http://schemas.microsoft.com/office/drawing/2014/main" id="{A3F219C5-DF9D-FB44-83E3-67312FDFF993}"/>
              </a:ext>
            </a:extLst>
          </p:cNvPr>
          <p:cNvSpPr txBox="1"/>
          <p:nvPr/>
        </p:nvSpPr>
        <p:spPr>
          <a:xfrm>
            <a:off x="901541" y="4994088"/>
            <a:ext cx="3871937" cy="369332"/>
          </a:xfrm>
          <a:prstGeom prst="rect">
            <a:avLst/>
          </a:prstGeom>
          <a:noFill/>
        </p:spPr>
        <p:txBody>
          <a:bodyPr wrap="square" rtlCol="0">
            <a:spAutoFit/>
          </a:bodyPr>
          <a:lstStyle/>
          <a:p>
            <a:r>
              <a:rPr lang="en-US" dirty="0"/>
              <a:t>Beta-VAE objective is therefore:</a:t>
            </a:r>
          </a:p>
        </p:txBody>
      </p:sp>
      <p:pic>
        <p:nvPicPr>
          <p:cNvPr id="15" name="Picture 14">
            <a:extLst>
              <a:ext uri="{FF2B5EF4-FFF2-40B4-BE49-F238E27FC236}">
                <a16:creationId xmlns:a16="http://schemas.microsoft.com/office/drawing/2014/main" id="{446A732C-9A01-9245-922A-ADF0C28FC8E2}"/>
              </a:ext>
            </a:extLst>
          </p:cNvPr>
          <p:cNvPicPr>
            <a:picLocks noChangeAspect="1"/>
          </p:cNvPicPr>
          <p:nvPr/>
        </p:nvPicPr>
        <p:blipFill>
          <a:blip r:embed="rId3"/>
          <a:stretch>
            <a:fillRect/>
          </a:stretch>
        </p:blipFill>
        <p:spPr>
          <a:xfrm>
            <a:off x="4216830" y="4982645"/>
            <a:ext cx="2849133" cy="369332"/>
          </a:xfrm>
          <a:prstGeom prst="rect">
            <a:avLst/>
          </a:prstGeom>
        </p:spPr>
      </p:pic>
      <p:sp>
        <p:nvSpPr>
          <p:cNvPr id="3" name="TextBox 2">
            <a:extLst>
              <a:ext uri="{FF2B5EF4-FFF2-40B4-BE49-F238E27FC236}">
                <a16:creationId xmlns:a16="http://schemas.microsoft.com/office/drawing/2014/main" id="{7530E686-A2C2-674D-8289-9080E756CDD1}"/>
              </a:ext>
            </a:extLst>
          </p:cNvPr>
          <p:cNvSpPr txBox="1"/>
          <p:nvPr/>
        </p:nvSpPr>
        <p:spPr>
          <a:xfrm>
            <a:off x="9886950" y="5810548"/>
            <a:ext cx="1825371" cy="369332"/>
          </a:xfrm>
          <a:prstGeom prst="rect">
            <a:avLst/>
          </a:prstGeom>
          <a:noFill/>
        </p:spPr>
        <p:txBody>
          <a:bodyPr wrap="none" rtlCol="0">
            <a:spAutoFit/>
          </a:bodyPr>
          <a:lstStyle/>
          <a:p>
            <a:r>
              <a:rPr lang="en-US" dirty="0" err="1"/>
              <a:t>Tishby</a:t>
            </a:r>
            <a:r>
              <a:rPr lang="en-US" dirty="0"/>
              <a:t> et al. 2000</a:t>
            </a:r>
          </a:p>
        </p:txBody>
      </p:sp>
      <p:sp>
        <p:nvSpPr>
          <p:cNvPr id="4" name="Date Placeholder 3">
            <a:extLst>
              <a:ext uri="{FF2B5EF4-FFF2-40B4-BE49-F238E27FC236}">
                <a16:creationId xmlns:a16="http://schemas.microsoft.com/office/drawing/2014/main" id="{9C02560C-B940-5644-B37B-F439D4257463}"/>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5233B689-5443-C24A-86DD-EE14023D279D}"/>
              </a:ext>
            </a:extLst>
          </p:cNvPr>
          <p:cNvSpPr>
            <a:spLocks noGrp="1"/>
          </p:cNvSpPr>
          <p:nvPr>
            <p:ph type="sldNum" sz="quarter" idx="12"/>
          </p:nvPr>
        </p:nvSpPr>
        <p:spPr/>
        <p:txBody>
          <a:bodyPr/>
          <a:lstStyle/>
          <a:p>
            <a:fld id="{6D22F896-40B5-4ADD-8801-0D06FADFA095}" type="slidenum">
              <a:rPr lang="en-US" smtClean="0"/>
              <a:t>66</a:t>
            </a:fld>
            <a:endParaRPr lang="en-US" dirty="0"/>
          </a:p>
        </p:txBody>
      </p:sp>
    </p:spTree>
    <p:extLst>
      <p:ext uri="{BB962C8B-B14F-4D97-AF65-F5344CB8AC3E}">
        <p14:creationId xmlns:p14="http://schemas.microsoft.com/office/powerpoint/2010/main" val="40536988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 a Rate-Distortion Perspective</a:t>
            </a:r>
          </a:p>
        </p:txBody>
      </p:sp>
      <p:pic>
        <p:nvPicPr>
          <p:cNvPr id="4" name="Picture 3">
            <a:extLst>
              <a:ext uri="{FF2B5EF4-FFF2-40B4-BE49-F238E27FC236}">
                <a16:creationId xmlns:a16="http://schemas.microsoft.com/office/drawing/2014/main" id="{B31E4B9D-2E86-0F42-8C77-3CE57DC536D4}"/>
              </a:ext>
            </a:extLst>
          </p:cNvPr>
          <p:cNvPicPr>
            <a:picLocks noChangeAspect="1"/>
          </p:cNvPicPr>
          <p:nvPr/>
        </p:nvPicPr>
        <p:blipFill>
          <a:blip r:embed="rId2"/>
          <a:stretch>
            <a:fillRect/>
          </a:stretch>
        </p:blipFill>
        <p:spPr>
          <a:xfrm>
            <a:off x="5844983" y="2192104"/>
            <a:ext cx="6347017" cy="3969835"/>
          </a:xfrm>
          <a:prstGeom prst="rect">
            <a:avLst/>
          </a:prstGeom>
        </p:spPr>
      </p:pic>
      <p:pic>
        <p:nvPicPr>
          <p:cNvPr id="6" name="Picture 5">
            <a:extLst>
              <a:ext uri="{FF2B5EF4-FFF2-40B4-BE49-F238E27FC236}">
                <a16:creationId xmlns:a16="http://schemas.microsoft.com/office/drawing/2014/main" id="{91345B85-3F1C-5540-8253-A89F95C3FD76}"/>
              </a:ext>
            </a:extLst>
          </p:cNvPr>
          <p:cNvPicPr>
            <a:picLocks noChangeAspect="1"/>
          </p:cNvPicPr>
          <p:nvPr/>
        </p:nvPicPr>
        <p:blipFill>
          <a:blip r:embed="rId3"/>
          <a:stretch>
            <a:fillRect/>
          </a:stretch>
        </p:blipFill>
        <p:spPr>
          <a:xfrm>
            <a:off x="0" y="1393932"/>
            <a:ext cx="5699085" cy="5269424"/>
          </a:xfrm>
          <a:prstGeom prst="rect">
            <a:avLst/>
          </a:prstGeom>
        </p:spPr>
      </p:pic>
      <p:sp>
        <p:nvSpPr>
          <p:cNvPr id="3" name="Date Placeholder 2">
            <a:extLst>
              <a:ext uri="{FF2B5EF4-FFF2-40B4-BE49-F238E27FC236}">
                <a16:creationId xmlns:a16="http://schemas.microsoft.com/office/drawing/2014/main" id="{C7047A31-0C52-E145-BFF6-B54154671DF5}"/>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1994B3FD-BE2D-5E40-85F8-42EC4BCB2B8D}"/>
              </a:ext>
            </a:extLst>
          </p:cNvPr>
          <p:cNvSpPr>
            <a:spLocks noGrp="1"/>
          </p:cNvSpPr>
          <p:nvPr>
            <p:ph type="sldNum" sz="quarter" idx="12"/>
          </p:nvPr>
        </p:nvSpPr>
        <p:spPr/>
        <p:txBody>
          <a:bodyPr/>
          <a:lstStyle/>
          <a:p>
            <a:fld id="{6D22F896-40B5-4ADD-8801-0D06FADFA095}" type="slidenum">
              <a:rPr lang="en-US" smtClean="0"/>
              <a:t>67</a:t>
            </a:fld>
            <a:endParaRPr lang="en-US" dirty="0"/>
          </a:p>
        </p:txBody>
      </p:sp>
      <p:sp>
        <p:nvSpPr>
          <p:cNvPr id="7" name="TextBox 6">
            <a:extLst>
              <a:ext uri="{FF2B5EF4-FFF2-40B4-BE49-F238E27FC236}">
                <a16:creationId xmlns:a16="http://schemas.microsoft.com/office/drawing/2014/main" id="{5EDB3632-8F34-864E-BC37-7405E9E9A795}"/>
              </a:ext>
            </a:extLst>
          </p:cNvPr>
          <p:cNvSpPr txBox="1"/>
          <p:nvPr/>
        </p:nvSpPr>
        <p:spPr>
          <a:xfrm>
            <a:off x="152400" y="6478690"/>
            <a:ext cx="3006785" cy="369332"/>
          </a:xfrm>
          <a:prstGeom prst="rect">
            <a:avLst/>
          </a:prstGeom>
          <a:noFill/>
        </p:spPr>
        <p:txBody>
          <a:bodyPr wrap="none" rtlCol="0">
            <a:spAutoFit/>
          </a:bodyPr>
          <a:lstStyle/>
          <a:p>
            <a:r>
              <a:rPr lang="en-US" dirty="0"/>
              <a:t>Review: </a:t>
            </a:r>
            <a:r>
              <a:rPr lang="en-US" dirty="0" err="1"/>
              <a:t>Tschannen</a:t>
            </a:r>
            <a:r>
              <a:rPr lang="en-US" dirty="0"/>
              <a:t> et al. 2018</a:t>
            </a:r>
          </a:p>
        </p:txBody>
      </p:sp>
    </p:spTree>
    <p:extLst>
      <p:ext uri="{BB962C8B-B14F-4D97-AF65-F5344CB8AC3E}">
        <p14:creationId xmlns:p14="http://schemas.microsoft.com/office/powerpoint/2010/main" val="42167191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 a Rate-Distortion Perspective</a:t>
            </a:r>
          </a:p>
        </p:txBody>
      </p:sp>
      <p:sp>
        <p:nvSpPr>
          <p:cNvPr id="3" name="Date Placeholder 2">
            <a:extLst>
              <a:ext uri="{FF2B5EF4-FFF2-40B4-BE49-F238E27FC236}">
                <a16:creationId xmlns:a16="http://schemas.microsoft.com/office/drawing/2014/main" id="{C7047A31-0C52-E145-BFF6-B54154671DF5}"/>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1994B3FD-BE2D-5E40-85F8-42EC4BCB2B8D}"/>
              </a:ext>
            </a:extLst>
          </p:cNvPr>
          <p:cNvSpPr>
            <a:spLocks noGrp="1"/>
          </p:cNvSpPr>
          <p:nvPr>
            <p:ph type="sldNum" sz="quarter" idx="12"/>
          </p:nvPr>
        </p:nvSpPr>
        <p:spPr/>
        <p:txBody>
          <a:bodyPr/>
          <a:lstStyle/>
          <a:p>
            <a:fld id="{6D22F896-40B5-4ADD-8801-0D06FADFA095}" type="slidenum">
              <a:rPr lang="en-US" smtClean="0"/>
              <a:t>68</a:t>
            </a:fld>
            <a:endParaRPr lang="en-US" dirty="0"/>
          </a:p>
        </p:txBody>
      </p:sp>
      <p:sp>
        <p:nvSpPr>
          <p:cNvPr id="8" name="Rectangle 7">
            <a:extLst>
              <a:ext uri="{FF2B5EF4-FFF2-40B4-BE49-F238E27FC236}">
                <a16:creationId xmlns:a16="http://schemas.microsoft.com/office/drawing/2014/main" id="{A73436A0-809F-4741-B3AB-263C040B4944}"/>
              </a:ext>
            </a:extLst>
          </p:cNvPr>
          <p:cNvSpPr/>
          <p:nvPr/>
        </p:nvSpPr>
        <p:spPr>
          <a:xfrm>
            <a:off x="3971465" y="6488668"/>
            <a:ext cx="4813947" cy="369332"/>
          </a:xfrm>
          <a:prstGeom prst="rect">
            <a:avLst/>
          </a:prstGeom>
        </p:spPr>
        <p:txBody>
          <a:bodyPr wrap="none">
            <a:spAutoFit/>
          </a:bodyPr>
          <a:lstStyle/>
          <a:p>
            <a:r>
              <a:rPr lang="en-US" dirty="0">
                <a:hlinkClick r:id="rId2"/>
              </a:rPr>
              <a:t>https://www.youtube.com/watch?v=gR-P41Pis24</a:t>
            </a:r>
            <a:endParaRPr lang="en-US" dirty="0"/>
          </a:p>
        </p:txBody>
      </p:sp>
      <p:sp>
        <p:nvSpPr>
          <p:cNvPr id="9" name="Content Placeholder 2">
            <a:extLst>
              <a:ext uri="{FF2B5EF4-FFF2-40B4-BE49-F238E27FC236}">
                <a16:creationId xmlns:a16="http://schemas.microsoft.com/office/drawing/2014/main" id="{55505FED-6EE7-6748-9E3E-A4454742AFF4}"/>
              </a:ext>
            </a:extLst>
          </p:cNvPr>
          <p:cNvSpPr>
            <a:spLocks noGrp="1"/>
          </p:cNvSpPr>
          <p:nvPr>
            <p:ph idx="1"/>
          </p:nvPr>
        </p:nvSpPr>
        <p:spPr>
          <a:xfrm>
            <a:off x="838200" y="1500074"/>
            <a:ext cx="10515600" cy="508114"/>
          </a:xfrm>
        </p:spPr>
        <p:txBody>
          <a:bodyPr>
            <a:normAutofit/>
          </a:bodyPr>
          <a:lstStyle/>
          <a:p>
            <a:r>
              <a:rPr lang="en-US" dirty="0"/>
              <a:t>See Bits-back and bit-swap for VAEs for compression</a:t>
            </a:r>
          </a:p>
        </p:txBody>
      </p:sp>
      <p:pic>
        <p:nvPicPr>
          <p:cNvPr id="13" name="Picture 12">
            <a:extLst>
              <a:ext uri="{FF2B5EF4-FFF2-40B4-BE49-F238E27FC236}">
                <a16:creationId xmlns:a16="http://schemas.microsoft.com/office/drawing/2014/main" id="{29A27748-32B2-364D-8744-112EA2DECBAD}"/>
              </a:ext>
            </a:extLst>
          </p:cNvPr>
          <p:cNvPicPr>
            <a:picLocks noChangeAspect="1"/>
          </p:cNvPicPr>
          <p:nvPr/>
        </p:nvPicPr>
        <p:blipFill>
          <a:blip r:embed="rId3"/>
          <a:stretch>
            <a:fillRect/>
          </a:stretch>
        </p:blipFill>
        <p:spPr>
          <a:xfrm>
            <a:off x="2671958" y="2008188"/>
            <a:ext cx="6848083" cy="3914243"/>
          </a:xfrm>
          <a:prstGeom prst="rect">
            <a:avLst/>
          </a:prstGeom>
        </p:spPr>
      </p:pic>
      <p:sp>
        <p:nvSpPr>
          <p:cNvPr id="14" name="TextBox 13">
            <a:extLst>
              <a:ext uri="{FF2B5EF4-FFF2-40B4-BE49-F238E27FC236}">
                <a16:creationId xmlns:a16="http://schemas.microsoft.com/office/drawing/2014/main" id="{B08F2474-8804-1B45-8253-25BCC32B87A1}"/>
              </a:ext>
            </a:extLst>
          </p:cNvPr>
          <p:cNvSpPr txBox="1"/>
          <p:nvPr/>
        </p:nvSpPr>
        <p:spPr>
          <a:xfrm>
            <a:off x="4486840" y="5916765"/>
            <a:ext cx="3218317" cy="646331"/>
          </a:xfrm>
          <a:prstGeom prst="rect">
            <a:avLst/>
          </a:prstGeom>
          <a:noFill/>
        </p:spPr>
        <p:txBody>
          <a:bodyPr wrap="none" rtlCol="0">
            <a:spAutoFit/>
          </a:bodyPr>
          <a:lstStyle/>
          <a:p>
            <a:r>
              <a:rPr lang="en-US" dirty="0"/>
              <a:t>Bit-swap w/ hierarchical VAEs by</a:t>
            </a:r>
          </a:p>
          <a:p>
            <a:r>
              <a:rPr lang="en-US" dirty="0" err="1"/>
              <a:t>Kingma</a:t>
            </a:r>
            <a:r>
              <a:rPr lang="en-US" dirty="0"/>
              <a:t> et a. 2019</a:t>
            </a:r>
          </a:p>
        </p:txBody>
      </p:sp>
    </p:spTree>
    <p:extLst>
      <p:ext uri="{BB962C8B-B14F-4D97-AF65-F5344CB8AC3E}">
        <p14:creationId xmlns:p14="http://schemas.microsoft.com/office/powerpoint/2010/main" val="934599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Inference Suboptimality - Latent Collapse Summary</a:t>
            </a:r>
          </a:p>
        </p:txBody>
      </p:sp>
      <p:sp>
        <p:nvSpPr>
          <p:cNvPr id="3" name="Content Placeholder 2">
            <a:extLst>
              <a:ext uri="{FF2B5EF4-FFF2-40B4-BE49-F238E27FC236}">
                <a16:creationId xmlns:a16="http://schemas.microsoft.com/office/drawing/2014/main" id="{CB804054-0A7F-C346-BFD8-560288C1D7EB}"/>
              </a:ext>
            </a:extLst>
          </p:cNvPr>
          <p:cNvSpPr>
            <a:spLocks noGrp="1"/>
          </p:cNvSpPr>
          <p:nvPr>
            <p:ph idx="1"/>
          </p:nvPr>
        </p:nvSpPr>
        <p:spPr>
          <a:xfrm>
            <a:off x="838200" y="1500074"/>
            <a:ext cx="10515600" cy="4351338"/>
          </a:xfrm>
        </p:spPr>
        <p:txBody>
          <a:bodyPr>
            <a:normAutofit/>
          </a:bodyPr>
          <a:lstStyle/>
          <a:p>
            <a:r>
              <a:rPr lang="en-US" dirty="0"/>
              <a:t>‘KL Varnishing’</a:t>
            </a:r>
          </a:p>
          <a:p>
            <a:r>
              <a:rPr lang="en-US" dirty="0"/>
              <a:t>We approximately optimize a marginal LL in the hope of producing the desired effect on the joint distribution p (</a:t>
            </a:r>
            <a:r>
              <a:rPr lang="en-US" dirty="0" err="1"/>
              <a:t>x,z</a:t>
            </a:r>
            <a:r>
              <a:rPr lang="en-US" dirty="0"/>
              <a:t>). </a:t>
            </a:r>
          </a:p>
          <a:p>
            <a:r>
              <a:rPr lang="en-US" dirty="0"/>
              <a:t>The approach is unreliable although it works when the marginal imposes strong constraints on the joint distribution, such as when the decoder has limited capacity and the model is forced to use the latent structure to reach a high likelihood. </a:t>
            </a:r>
          </a:p>
          <a:p>
            <a:r>
              <a:rPr lang="en-US" dirty="0"/>
              <a:t>However, in the high-capacity regime (e.g. when p(</a:t>
            </a:r>
            <a:r>
              <a:rPr lang="en-US" dirty="0" err="1"/>
              <a:t>x|z</a:t>
            </a:r>
            <a:r>
              <a:rPr lang="en-US" dirty="0"/>
              <a:t>) = p(x) is close to achievable) the task of density estimation becomes disconnected from the goal of representation learning</a:t>
            </a:r>
          </a:p>
        </p:txBody>
      </p:sp>
      <p:sp>
        <p:nvSpPr>
          <p:cNvPr id="5" name="TextBox 4">
            <a:extLst>
              <a:ext uri="{FF2B5EF4-FFF2-40B4-BE49-F238E27FC236}">
                <a16:creationId xmlns:a16="http://schemas.microsoft.com/office/drawing/2014/main" id="{051076BA-5F6A-144E-B454-C54F19400D54}"/>
              </a:ext>
            </a:extLst>
          </p:cNvPr>
          <p:cNvSpPr txBox="1"/>
          <p:nvPr/>
        </p:nvSpPr>
        <p:spPr>
          <a:xfrm>
            <a:off x="7737201" y="6211669"/>
            <a:ext cx="3663119" cy="646331"/>
          </a:xfrm>
          <a:prstGeom prst="rect">
            <a:avLst/>
          </a:prstGeom>
          <a:noFill/>
        </p:spPr>
        <p:txBody>
          <a:bodyPr wrap="none" rtlCol="0">
            <a:spAutoFit/>
          </a:bodyPr>
          <a:lstStyle/>
          <a:p>
            <a:r>
              <a:rPr lang="en-US" dirty="0"/>
              <a:t>[Phuong et al. 2018; </a:t>
            </a:r>
            <a:r>
              <a:rPr lang="en-US" dirty="0" err="1"/>
              <a:t>Huszar</a:t>
            </a:r>
            <a:r>
              <a:rPr lang="en-US" dirty="0"/>
              <a:t> 2017]</a:t>
            </a:r>
          </a:p>
          <a:p>
            <a:endParaRPr lang="en-US" dirty="0"/>
          </a:p>
        </p:txBody>
      </p:sp>
      <p:sp>
        <p:nvSpPr>
          <p:cNvPr id="4" name="Date Placeholder 3">
            <a:extLst>
              <a:ext uri="{FF2B5EF4-FFF2-40B4-BE49-F238E27FC236}">
                <a16:creationId xmlns:a16="http://schemas.microsoft.com/office/drawing/2014/main" id="{8B74DD21-9D5A-8442-8038-7B7F360D5EDB}"/>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11DD2E93-5604-C147-B3C1-536C3F3D3978}"/>
              </a:ext>
            </a:extLst>
          </p:cNvPr>
          <p:cNvSpPr>
            <a:spLocks noGrp="1"/>
          </p:cNvSpPr>
          <p:nvPr>
            <p:ph type="sldNum" sz="quarter" idx="12"/>
          </p:nvPr>
        </p:nvSpPr>
        <p:spPr/>
        <p:txBody>
          <a:bodyPr/>
          <a:lstStyle/>
          <a:p>
            <a:fld id="{6D22F896-40B5-4ADD-8801-0D06FADFA095}" type="slidenum">
              <a:rPr lang="en-US" smtClean="0"/>
              <a:t>69</a:t>
            </a:fld>
            <a:endParaRPr lang="en-US" dirty="0"/>
          </a:p>
        </p:txBody>
      </p:sp>
    </p:spTree>
    <p:extLst>
      <p:ext uri="{BB962C8B-B14F-4D97-AF65-F5344CB8AC3E}">
        <p14:creationId xmlns:p14="http://schemas.microsoft.com/office/powerpoint/2010/main" val="583044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1090-0D33-8343-BBF9-F929AA10EE99}"/>
              </a:ext>
            </a:extLst>
          </p:cNvPr>
          <p:cNvSpPr>
            <a:spLocks noGrp="1"/>
          </p:cNvSpPr>
          <p:nvPr>
            <p:ph type="title"/>
          </p:nvPr>
        </p:nvSpPr>
        <p:spPr/>
        <p:txBody>
          <a:bodyPr/>
          <a:lstStyle/>
          <a:p>
            <a:r>
              <a:rPr lang="en-US" dirty="0"/>
              <a:t>Motivation &amp; Context</a:t>
            </a:r>
          </a:p>
        </p:txBody>
      </p:sp>
      <p:pic>
        <p:nvPicPr>
          <p:cNvPr id="5" name="Picture 4">
            <a:extLst>
              <a:ext uri="{FF2B5EF4-FFF2-40B4-BE49-F238E27FC236}">
                <a16:creationId xmlns:a16="http://schemas.microsoft.com/office/drawing/2014/main" id="{C1650F38-6F82-E545-B753-C32BAC0B1144}"/>
              </a:ext>
            </a:extLst>
          </p:cNvPr>
          <p:cNvPicPr>
            <a:picLocks noChangeAspect="1"/>
          </p:cNvPicPr>
          <p:nvPr/>
        </p:nvPicPr>
        <p:blipFill>
          <a:blip r:embed="rId2"/>
          <a:stretch>
            <a:fillRect/>
          </a:stretch>
        </p:blipFill>
        <p:spPr>
          <a:xfrm>
            <a:off x="7101840" y="76200"/>
            <a:ext cx="4867910" cy="2778656"/>
          </a:xfrm>
          <a:prstGeom prst="rect">
            <a:avLst/>
          </a:prstGeom>
        </p:spPr>
      </p:pic>
      <p:sp>
        <p:nvSpPr>
          <p:cNvPr id="6" name="TextBox 5">
            <a:extLst>
              <a:ext uri="{FF2B5EF4-FFF2-40B4-BE49-F238E27FC236}">
                <a16:creationId xmlns:a16="http://schemas.microsoft.com/office/drawing/2014/main" id="{CCA5E8B5-F1B4-CA44-AB97-7C69093645B9}"/>
              </a:ext>
            </a:extLst>
          </p:cNvPr>
          <p:cNvSpPr txBox="1"/>
          <p:nvPr/>
        </p:nvSpPr>
        <p:spPr>
          <a:xfrm>
            <a:off x="9342120" y="2870096"/>
            <a:ext cx="1169166" cy="369332"/>
          </a:xfrm>
          <a:prstGeom prst="rect">
            <a:avLst/>
          </a:prstGeom>
          <a:noFill/>
        </p:spPr>
        <p:txBody>
          <a:bodyPr wrap="none" rtlCol="0">
            <a:spAutoFit/>
          </a:bodyPr>
          <a:lstStyle/>
          <a:p>
            <a:r>
              <a:rPr lang="en-US" dirty="0" err="1"/>
              <a:t>Efros</a:t>
            </a:r>
            <a:r>
              <a:rPr lang="en-US" dirty="0"/>
              <a:t> 2019</a:t>
            </a:r>
          </a:p>
        </p:txBody>
      </p:sp>
      <p:sp>
        <p:nvSpPr>
          <p:cNvPr id="3" name="Date Placeholder 2">
            <a:extLst>
              <a:ext uri="{FF2B5EF4-FFF2-40B4-BE49-F238E27FC236}">
                <a16:creationId xmlns:a16="http://schemas.microsoft.com/office/drawing/2014/main" id="{ACA7C904-6D25-3F41-B4CB-22458294E564}"/>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B385D42E-1A83-CA44-988D-91AEBD7AF6EB}"/>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14112092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Blurry Images</a:t>
            </a:r>
          </a:p>
        </p:txBody>
      </p:sp>
      <p:sp>
        <p:nvSpPr>
          <p:cNvPr id="3" name="TextBox 2">
            <a:extLst>
              <a:ext uri="{FF2B5EF4-FFF2-40B4-BE49-F238E27FC236}">
                <a16:creationId xmlns:a16="http://schemas.microsoft.com/office/drawing/2014/main" id="{B7A7ABC5-5DEA-BD44-B091-EB247A867BA9}"/>
              </a:ext>
            </a:extLst>
          </p:cNvPr>
          <p:cNvSpPr txBox="1"/>
          <p:nvPr/>
        </p:nvSpPr>
        <p:spPr>
          <a:xfrm>
            <a:off x="698715" y="1690688"/>
            <a:ext cx="10655085" cy="50210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L2 loss (e.g. see </a:t>
            </a:r>
            <a:r>
              <a:rPr lang="en-US" sz="2400" dirty="0" err="1"/>
              <a:t>Dosovitskiy</a:t>
            </a:r>
            <a:r>
              <a:rPr lang="en-US" sz="2400" dirty="0"/>
              <a:t>, </a:t>
            </a:r>
            <a:r>
              <a:rPr lang="en-US" sz="2400" dirty="0" err="1"/>
              <a:t>Brox</a:t>
            </a:r>
            <a:r>
              <a:rPr lang="en-US" sz="2400" dirty="0"/>
              <a:t> 2016)</a:t>
            </a:r>
          </a:p>
          <a:p>
            <a:pPr marL="285750" indent="-285750">
              <a:lnSpc>
                <a:spcPct val="150000"/>
              </a:lnSpc>
              <a:buFont typeface="Arial" panose="020B0604020202020204" pitchFamily="34" charset="0"/>
              <a:buChar char="•"/>
            </a:pPr>
            <a:r>
              <a:rPr lang="en-US" sz="2400" dirty="0"/>
              <a:t>“VAES learn latent variable representations that abstract away from low-level details, but model pixels as conditionally independent given the latent variables. This renders the generative model computationally efficient but the lack of low level structure modeling leads to overly smooth and blurry samples” (Lucas, Verbeek 2018)</a:t>
            </a:r>
          </a:p>
          <a:p>
            <a:pPr marL="285750" indent="-285750">
              <a:lnSpc>
                <a:spcPct val="150000"/>
              </a:lnSpc>
              <a:buFont typeface="Arial" panose="020B0604020202020204" pitchFamily="34" charset="0"/>
              <a:buChar char="•"/>
            </a:pPr>
            <a:r>
              <a:rPr lang="en-US" sz="2400" dirty="0"/>
              <a:t>Images do not have gaussian structure (Zhao, Song, </a:t>
            </a:r>
            <a:r>
              <a:rPr lang="en-US" sz="2400" dirty="0" err="1"/>
              <a:t>Ermon</a:t>
            </a:r>
            <a:r>
              <a:rPr lang="en-US" sz="2400" dirty="0"/>
              <a:t>, 2017)</a:t>
            </a:r>
          </a:p>
          <a:p>
            <a:pPr marL="285750" indent="-285750">
              <a:lnSpc>
                <a:spcPct val="150000"/>
              </a:lnSpc>
              <a:buFont typeface="Arial" panose="020B0604020202020204" pitchFamily="34" charset="0"/>
              <a:buChar char="•"/>
            </a:pPr>
            <a:r>
              <a:rPr lang="en-US" sz="2400" dirty="0"/>
              <a:t>Poor decoder expressivity </a:t>
            </a:r>
            <a:r>
              <a:rPr lang="en-US" sz="2400" dirty="0" err="1"/>
              <a:t>Maaloe</a:t>
            </a:r>
            <a:r>
              <a:rPr lang="en-US" sz="2400" dirty="0"/>
              <a:t> </a:t>
            </a:r>
            <a:r>
              <a:rPr lang="en-US" sz="2400" dirty="0" err="1"/>
              <a:t>Fraccaro</a:t>
            </a:r>
            <a:r>
              <a:rPr lang="en-US" sz="2400" dirty="0"/>
              <a:t> </a:t>
            </a:r>
            <a:r>
              <a:rPr lang="en-US" sz="2400" dirty="0" err="1"/>
              <a:t>Lievin</a:t>
            </a:r>
            <a:r>
              <a:rPr lang="en-US" sz="2400" dirty="0"/>
              <a:t>, </a:t>
            </a:r>
            <a:r>
              <a:rPr lang="en-US" sz="2400" dirty="0" err="1"/>
              <a:t>Winther</a:t>
            </a:r>
            <a:r>
              <a:rPr lang="en-US" sz="2400" dirty="0"/>
              <a:t> 2019</a:t>
            </a:r>
          </a:p>
          <a:p>
            <a:pPr>
              <a:lnSpc>
                <a:spcPct val="150000"/>
              </a:lnSpc>
            </a:pPr>
            <a:endParaRPr lang="en-US" sz="2400" dirty="0"/>
          </a:p>
        </p:txBody>
      </p:sp>
      <p:sp>
        <p:nvSpPr>
          <p:cNvPr id="5" name="Rectangle 4">
            <a:extLst>
              <a:ext uri="{FF2B5EF4-FFF2-40B4-BE49-F238E27FC236}">
                <a16:creationId xmlns:a16="http://schemas.microsoft.com/office/drawing/2014/main" id="{CB981324-7421-E94A-BDCB-6B801B0C8262}"/>
              </a:ext>
            </a:extLst>
          </p:cNvPr>
          <p:cNvSpPr/>
          <p:nvPr/>
        </p:nvSpPr>
        <p:spPr>
          <a:xfrm>
            <a:off x="542441" y="588936"/>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EB5F408D-FC08-0F44-B7ED-120A72504B80}"/>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23E04682-9727-A742-84FE-CEBFBB2D1D8F}"/>
              </a:ext>
            </a:extLst>
          </p:cNvPr>
          <p:cNvSpPr>
            <a:spLocks noGrp="1"/>
          </p:cNvSpPr>
          <p:nvPr>
            <p:ph type="sldNum" sz="quarter" idx="12"/>
          </p:nvPr>
        </p:nvSpPr>
        <p:spPr/>
        <p:txBody>
          <a:bodyPr/>
          <a:lstStyle/>
          <a:p>
            <a:fld id="{6D22F896-40B5-4ADD-8801-0D06FADFA095}" type="slidenum">
              <a:rPr lang="en-US" smtClean="0"/>
              <a:t>70</a:t>
            </a:fld>
            <a:endParaRPr lang="en-US" dirty="0"/>
          </a:p>
        </p:txBody>
      </p:sp>
    </p:spTree>
    <p:extLst>
      <p:ext uri="{BB962C8B-B14F-4D97-AF65-F5344CB8AC3E}">
        <p14:creationId xmlns:p14="http://schemas.microsoft.com/office/powerpoint/2010/main" val="29924355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a:t>
            </a:r>
          </a:p>
        </p:txBody>
      </p:sp>
      <p:sp>
        <p:nvSpPr>
          <p:cNvPr id="3" name="Content Placeholder 2">
            <a:extLst>
              <a:ext uri="{FF2B5EF4-FFF2-40B4-BE49-F238E27FC236}">
                <a16:creationId xmlns:a16="http://schemas.microsoft.com/office/drawing/2014/main" id="{CB804054-0A7F-C346-BFD8-560288C1D7EB}"/>
              </a:ext>
            </a:extLst>
          </p:cNvPr>
          <p:cNvSpPr>
            <a:spLocks noGrp="1"/>
          </p:cNvSpPr>
          <p:nvPr>
            <p:ph idx="1"/>
          </p:nvPr>
        </p:nvSpPr>
        <p:spPr>
          <a:xfrm>
            <a:off x="838200" y="2320131"/>
            <a:ext cx="10515600" cy="2217738"/>
          </a:xfrm>
        </p:spPr>
        <p:txBody>
          <a:bodyPr/>
          <a:lstStyle/>
          <a:p>
            <a:pPr marL="0" indent="0" algn="ctr">
              <a:buNone/>
            </a:pPr>
            <a:r>
              <a:rPr lang="en-US" i="1" dirty="0"/>
              <a:t>A vector representation is called a disentangled representation with respect to a particular decomposition of a symmetry group into subgroups, if it decomposes into independent subspaces, where each subspace is affected by the action of a single subgroup, and the actions of all other subgroups leave the subspace unaffected.</a:t>
            </a:r>
          </a:p>
        </p:txBody>
      </p:sp>
      <p:sp>
        <p:nvSpPr>
          <p:cNvPr id="4" name="Content Placeholder 2">
            <a:extLst>
              <a:ext uri="{FF2B5EF4-FFF2-40B4-BE49-F238E27FC236}">
                <a16:creationId xmlns:a16="http://schemas.microsoft.com/office/drawing/2014/main" id="{919A51CE-813B-BC4E-8E09-968FA201567C}"/>
              </a:ext>
            </a:extLst>
          </p:cNvPr>
          <p:cNvSpPr txBox="1">
            <a:spLocks/>
          </p:cNvSpPr>
          <p:nvPr/>
        </p:nvSpPr>
        <p:spPr>
          <a:xfrm>
            <a:off x="4394200" y="4854576"/>
            <a:ext cx="10515600" cy="616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Higgins et al. 2018</a:t>
            </a:r>
          </a:p>
        </p:txBody>
      </p:sp>
      <p:sp>
        <p:nvSpPr>
          <p:cNvPr id="5" name="TextBox 4">
            <a:extLst>
              <a:ext uri="{FF2B5EF4-FFF2-40B4-BE49-F238E27FC236}">
                <a16:creationId xmlns:a16="http://schemas.microsoft.com/office/drawing/2014/main" id="{31D29883-C43B-A84E-A016-7633198398F9}"/>
              </a:ext>
            </a:extLst>
          </p:cNvPr>
          <p:cNvSpPr txBox="1"/>
          <p:nvPr/>
        </p:nvSpPr>
        <p:spPr>
          <a:xfrm>
            <a:off x="3112138" y="6968359"/>
            <a:ext cx="5967724" cy="369332"/>
          </a:xfrm>
          <a:prstGeom prst="rect">
            <a:avLst/>
          </a:prstGeom>
          <a:noFill/>
        </p:spPr>
        <p:txBody>
          <a:bodyPr wrap="none" rtlCol="0">
            <a:spAutoFit/>
          </a:bodyPr>
          <a:lstStyle/>
          <a:p>
            <a:r>
              <a:rPr lang="en-US" dirty="0"/>
              <a:t>e.g. rotation and translation are both symmetries of an object</a:t>
            </a:r>
          </a:p>
        </p:txBody>
      </p:sp>
      <p:sp>
        <p:nvSpPr>
          <p:cNvPr id="6" name="Rectangle 5">
            <a:extLst>
              <a:ext uri="{FF2B5EF4-FFF2-40B4-BE49-F238E27FC236}">
                <a16:creationId xmlns:a16="http://schemas.microsoft.com/office/drawing/2014/main" id="{82344409-C0EB-854E-8563-87506C9E0DB7}"/>
              </a:ext>
            </a:extLst>
          </p:cNvPr>
          <p:cNvSpPr/>
          <p:nvPr/>
        </p:nvSpPr>
        <p:spPr>
          <a:xfrm>
            <a:off x="542441" y="588936"/>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3FBE0EDE-0A76-A640-8D50-DB2197554019}"/>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7A8602B6-E834-E24E-BE46-C01F04281BB5}"/>
              </a:ext>
            </a:extLst>
          </p:cNvPr>
          <p:cNvSpPr>
            <a:spLocks noGrp="1"/>
          </p:cNvSpPr>
          <p:nvPr>
            <p:ph type="sldNum" sz="quarter" idx="12"/>
          </p:nvPr>
        </p:nvSpPr>
        <p:spPr/>
        <p:txBody>
          <a:bodyPr/>
          <a:lstStyle/>
          <a:p>
            <a:fld id="{6D22F896-40B5-4ADD-8801-0D06FADFA095}" type="slidenum">
              <a:rPr lang="en-US" smtClean="0"/>
              <a:t>71</a:t>
            </a:fld>
            <a:endParaRPr lang="en-US" dirty="0"/>
          </a:p>
        </p:txBody>
      </p:sp>
    </p:spTree>
    <p:extLst>
      <p:ext uri="{BB962C8B-B14F-4D97-AF65-F5344CB8AC3E}">
        <p14:creationId xmlns:p14="http://schemas.microsoft.com/office/powerpoint/2010/main" val="26282475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a:t>
            </a:r>
          </a:p>
        </p:txBody>
      </p:sp>
      <p:sp>
        <p:nvSpPr>
          <p:cNvPr id="3" name="Content Placeholder 2">
            <a:extLst>
              <a:ext uri="{FF2B5EF4-FFF2-40B4-BE49-F238E27FC236}">
                <a16:creationId xmlns:a16="http://schemas.microsoft.com/office/drawing/2014/main" id="{CB804054-0A7F-C346-BFD8-560288C1D7EB}"/>
              </a:ext>
            </a:extLst>
          </p:cNvPr>
          <p:cNvSpPr>
            <a:spLocks noGrp="1"/>
          </p:cNvSpPr>
          <p:nvPr>
            <p:ph idx="1"/>
          </p:nvPr>
        </p:nvSpPr>
        <p:spPr>
          <a:xfrm>
            <a:off x="838200" y="2320131"/>
            <a:ext cx="10515600" cy="2217738"/>
          </a:xfrm>
        </p:spPr>
        <p:txBody>
          <a:bodyPr/>
          <a:lstStyle/>
          <a:p>
            <a:pPr marL="0" indent="0" algn="ctr">
              <a:buNone/>
            </a:pPr>
            <a:r>
              <a:rPr lang="en-US" dirty="0"/>
              <a:t>“a symmetry of an object is a transformation that leaves certain properties of the object invariant. For example, translation and rotation are symmetries of objects – an apple is still an apple whether it is placed on a table or in a bag, and whether it rolls on its side or remains upright.”</a:t>
            </a:r>
            <a:endParaRPr lang="en-US" i="1" dirty="0"/>
          </a:p>
        </p:txBody>
      </p:sp>
      <p:sp>
        <p:nvSpPr>
          <p:cNvPr id="4" name="Content Placeholder 2">
            <a:extLst>
              <a:ext uri="{FF2B5EF4-FFF2-40B4-BE49-F238E27FC236}">
                <a16:creationId xmlns:a16="http://schemas.microsoft.com/office/drawing/2014/main" id="{919A51CE-813B-BC4E-8E09-968FA201567C}"/>
              </a:ext>
            </a:extLst>
          </p:cNvPr>
          <p:cNvSpPr txBox="1">
            <a:spLocks/>
          </p:cNvSpPr>
          <p:nvPr/>
        </p:nvSpPr>
        <p:spPr>
          <a:xfrm>
            <a:off x="4394200" y="4854576"/>
            <a:ext cx="10515600" cy="616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b="1" dirty="0"/>
              <a:t>Higgins et al. 2018</a:t>
            </a:r>
          </a:p>
        </p:txBody>
      </p:sp>
      <p:sp>
        <p:nvSpPr>
          <p:cNvPr id="5" name="TextBox 4">
            <a:extLst>
              <a:ext uri="{FF2B5EF4-FFF2-40B4-BE49-F238E27FC236}">
                <a16:creationId xmlns:a16="http://schemas.microsoft.com/office/drawing/2014/main" id="{31D29883-C43B-A84E-A016-7633198398F9}"/>
              </a:ext>
            </a:extLst>
          </p:cNvPr>
          <p:cNvSpPr txBox="1"/>
          <p:nvPr/>
        </p:nvSpPr>
        <p:spPr>
          <a:xfrm>
            <a:off x="3112138" y="6968359"/>
            <a:ext cx="5967724" cy="369332"/>
          </a:xfrm>
          <a:prstGeom prst="rect">
            <a:avLst/>
          </a:prstGeom>
          <a:noFill/>
        </p:spPr>
        <p:txBody>
          <a:bodyPr wrap="none" rtlCol="0">
            <a:spAutoFit/>
          </a:bodyPr>
          <a:lstStyle/>
          <a:p>
            <a:r>
              <a:rPr lang="en-US" dirty="0"/>
              <a:t>e.g. rotation and translation are both symmetries of an object</a:t>
            </a:r>
          </a:p>
        </p:txBody>
      </p:sp>
      <p:sp>
        <p:nvSpPr>
          <p:cNvPr id="6" name="Rectangle 5">
            <a:extLst>
              <a:ext uri="{FF2B5EF4-FFF2-40B4-BE49-F238E27FC236}">
                <a16:creationId xmlns:a16="http://schemas.microsoft.com/office/drawing/2014/main" id="{82344409-C0EB-854E-8563-87506C9E0DB7}"/>
              </a:ext>
            </a:extLst>
          </p:cNvPr>
          <p:cNvSpPr/>
          <p:nvPr/>
        </p:nvSpPr>
        <p:spPr>
          <a:xfrm>
            <a:off x="542441" y="588936"/>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3FBE0EDE-0A76-A640-8D50-DB2197554019}"/>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7A8602B6-E834-E24E-BE46-C01F04281BB5}"/>
              </a:ext>
            </a:extLst>
          </p:cNvPr>
          <p:cNvSpPr>
            <a:spLocks noGrp="1"/>
          </p:cNvSpPr>
          <p:nvPr>
            <p:ph type="sldNum" sz="quarter" idx="12"/>
          </p:nvPr>
        </p:nvSpPr>
        <p:spPr/>
        <p:txBody>
          <a:bodyPr/>
          <a:lstStyle/>
          <a:p>
            <a:fld id="{6D22F896-40B5-4ADD-8801-0D06FADFA095}" type="slidenum">
              <a:rPr lang="en-US" smtClean="0"/>
              <a:t>72</a:t>
            </a:fld>
            <a:endParaRPr lang="en-US" dirty="0"/>
          </a:p>
        </p:txBody>
      </p:sp>
    </p:spTree>
    <p:extLst>
      <p:ext uri="{BB962C8B-B14F-4D97-AF65-F5344CB8AC3E}">
        <p14:creationId xmlns:p14="http://schemas.microsoft.com/office/powerpoint/2010/main" val="8716118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Why is it useful?</a:t>
            </a:r>
          </a:p>
        </p:txBody>
      </p:sp>
      <p:sp>
        <p:nvSpPr>
          <p:cNvPr id="3" name="Content Placeholder 2">
            <a:extLst>
              <a:ext uri="{FF2B5EF4-FFF2-40B4-BE49-F238E27FC236}">
                <a16:creationId xmlns:a16="http://schemas.microsoft.com/office/drawing/2014/main" id="{CB804054-0A7F-C346-BFD8-560288C1D7EB}"/>
              </a:ext>
            </a:extLst>
          </p:cNvPr>
          <p:cNvSpPr>
            <a:spLocks noGrp="1"/>
          </p:cNvSpPr>
          <p:nvPr>
            <p:ph idx="1"/>
          </p:nvPr>
        </p:nvSpPr>
        <p:spPr>
          <a:xfrm>
            <a:off x="838200" y="2320131"/>
            <a:ext cx="10515600" cy="2217738"/>
          </a:xfrm>
        </p:spPr>
        <p:txBody>
          <a:bodyPr/>
          <a:lstStyle/>
          <a:p>
            <a:r>
              <a:rPr lang="en-US" dirty="0"/>
              <a:t>Improved results for downstream tasks</a:t>
            </a:r>
          </a:p>
          <a:p>
            <a:r>
              <a:rPr lang="en-US" dirty="0"/>
              <a:t>Contribute understanding to underlying generative structure</a:t>
            </a:r>
          </a:p>
          <a:p>
            <a:r>
              <a:rPr lang="en-US" dirty="0"/>
              <a:t>Can be used to acquire representations invariant to certain factors</a:t>
            </a:r>
          </a:p>
          <a:p>
            <a:r>
              <a:rPr lang="en-US" dirty="0"/>
              <a:t>Useful for ‘cleaning’ up images (e.g. removing nuisance/noise)</a:t>
            </a:r>
          </a:p>
          <a:p>
            <a:pPr algn="ctr"/>
            <a:endParaRPr lang="en-US" i="1" dirty="0"/>
          </a:p>
        </p:txBody>
      </p:sp>
      <p:sp>
        <p:nvSpPr>
          <p:cNvPr id="5" name="TextBox 4">
            <a:extLst>
              <a:ext uri="{FF2B5EF4-FFF2-40B4-BE49-F238E27FC236}">
                <a16:creationId xmlns:a16="http://schemas.microsoft.com/office/drawing/2014/main" id="{31D29883-C43B-A84E-A016-7633198398F9}"/>
              </a:ext>
            </a:extLst>
          </p:cNvPr>
          <p:cNvSpPr txBox="1"/>
          <p:nvPr/>
        </p:nvSpPr>
        <p:spPr>
          <a:xfrm>
            <a:off x="3112138" y="6968359"/>
            <a:ext cx="5967724" cy="369332"/>
          </a:xfrm>
          <a:prstGeom prst="rect">
            <a:avLst/>
          </a:prstGeom>
          <a:noFill/>
        </p:spPr>
        <p:txBody>
          <a:bodyPr wrap="none" rtlCol="0">
            <a:spAutoFit/>
          </a:bodyPr>
          <a:lstStyle/>
          <a:p>
            <a:r>
              <a:rPr lang="en-US" dirty="0"/>
              <a:t>e.g. rotation and translation are both symmetries of an object</a:t>
            </a:r>
          </a:p>
        </p:txBody>
      </p:sp>
      <p:sp>
        <p:nvSpPr>
          <p:cNvPr id="4" name="Date Placeholder 3">
            <a:extLst>
              <a:ext uri="{FF2B5EF4-FFF2-40B4-BE49-F238E27FC236}">
                <a16:creationId xmlns:a16="http://schemas.microsoft.com/office/drawing/2014/main" id="{EDCB40A0-0CC0-C645-BE1F-24573B503C71}"/>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AFEDC060-BFBC-4C47-ADBE-E0F1E94C3A5F}"/>
              </a:ext>
            </a:extLst>
          </p:cNvPr>
          <p:cNvSpPr>
            <a:spLocks noGrp="1"/>
          </p:cNvSpPr>
          <p:nvPr>
            <p:ph type="sldNum" sz="quarter" idx="12"/>
          </p:nvPr>
        </p:nvSpPr>
        <p:spPr/>
        <p:txBody>
          <a:bodyPr/>
          <a:lstStyle/>
          <a:p>
            <a:fld id="{6D22F896-40B5-4ADD-8801-0D06FADFA095}" type="slidenum">
              <a:rPr lang="en-US" smtClean="0"/>
              <a:t>73</a:t>
            </a:fld>
            <a:endParaRPr lang="en-US" dirty="0"/>
          </a:p>
        </p:txBody>
      </p:sp>
    </p:spTree>
    <p:extLst>
      <p:ext uri="{BB962C8B-B14F-4D97-AF65-F5344CB8AC3E}">
        <p14:creationId xmlns:p14="http://schemas.microsoft.com/office/powerpoint/2010/main" val="20802769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Impossible?</a:t>
            </a:r>
          </a:p>
        </p:txBody>
      </p:sp>
      <p:sp>
        <p:nvSpPr>
          <p:cNvPr id="4" name="Content Placeholder 2">
            <a:extLst>
              <a:ext uri="{FF2B5EF4-FFF2-40B4-BE49-F238E27FC236}">
                <a16:creationId xmlns:a16="http://schemas.microsoft.com/office/drawing/2014/main" id="{919A51CE-813B-BC4E-8E09-968FA201567C}"/>
              </a:ext>
            </a:extLst>
          </p:cNvPr>
          <p:cNvSpPr txBox="1">
            <a:spLocks/>
          </p:cNvSpPr>
          <p:nvPr/>
        </p:nvSpPr>
        <p:spPr>
          <a:xfrm>
            <a:off x="4394200" y="5876132"/>
            <a:ext cx="10515600" cy="616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Dai, Wipf 2019</a:t>
            </a:r>
          </a:p>
        </p:txBody>
      </p:sp>
      <p:pic>
        <p:nvPicPr>
          <p:cNvPr id="9" name="Picture 8">
            <a:extLst>
              <a:ext uri="{FF2B5EF4-FFF2-40B4-BE49-F238E27FC236}">
                <a16:creationId xmlns:a16="http://schemas.microsoft.com/office/drawing/2014/main" id="{5AA61358-9723-574B-A817-9DB56CD1A3DD}"/>
              </a:ext>
            </a:extLst>
          </p:cNvPr>
          <p:cNvPicPr>
            <a:picLocks noChangeAspect="1"/>
          </p:cNvPicPr>
          <p:nvPr/>
        </p:nvPicPr>
        <p:blipFill>
          <a:blip r:embed="rId2"/>
          <a:stretch>
            <a:fillRect/>
          </a:stretch>
        </p:blipFill>
        <p:spPr>
          <a:xfrm>
            <a:off x="229476" y="1825210"/>
            <a:ext cx="8329448" cy="3681101"/>
          </a:xfrm>
          <a:prstGeom prst="rect">
            <a:avLst/>
          </a:prstGeom>
        </p:spPr>
      </p:pic>
      <p:sp>
        <p:nvSpPr>
          <p:cNvPr id="3" name="Date Placeholder 2">
            <a:extLst>
              <a:ext uri="{FF2B5EF4-FFF2-40B4-BE49-F238E27FC236}">
                <a16:creationId xmlns:a16="http://schemas.microsoft.com/office/drawing/2014/main" id="{698C387F-27E7-454E-A62B-1C5CBFBF0A55}"/>
              </a:ext>
            </a:extLst>
          </p:cNvPr>
          <p:cNvSpPr>
            <a:spLocks noGrp="1"/>
          </p:cNvSpPr>
          <p:nvPr>
            <p:ph type="dt" sz="half" idx="10"/>
          </p:nvPr>
        </p:nvSpPr>
        <p:spPr/>
        <p:txBody>
          <a:bodyPr/>
          <a:lstStyle/>
          <a:p>
            <a:r>
              <a:rPr lang="en-US"/>
              <a:t>Matthew Vowels 2019</a:t>
            </a:r>
            <a:endParaRPr lang="en-US" dirty="0"/>
          </a:p>
        </p:txBody>
      </p:sp>
      <p:sp>
        <p:nvSpPr>
          <p:cNvPr id="5" name="Slide Number Placeholder 4">
            <a:extLst>
              <a:ext uri="{FF2B5EF4-FFF2-40B4-BE49-F238E27FC236}">
                <a16:creationId xmlns:a16="http://schemas.microsoft.com/office/drawing/2014/main" id="{ED24C97E-A18F-B645-9B59-04869252E3CF}"/>
              </a:ext>
            </a:extLst>
          </p:cNvPr>
          <p:cNvSpPr>
            <a:spLocks noGrp="1"/>
          </p:cNvSpPr>
          <p:nvPr>
            <p:ph type="sldNum" sz="quarter" idx="12"/>
          </p:nvPr>
        </p:nvSpPr>
        <p:spPr>
          <a:xfrm>
            <a:off x="-1796143" y="0"/>
            <a:ext cx="2743200" cy="365125"/>
          </a:xfrm>
        </p:spPr>
        <p:txBody>
          <a:bodyPr/>
          <a:lstStyle/>
          <a:p>
            <a:fld id="{6D22F896-40B5-4ADD-8801-0D06FADFA095}" type="slidenum">
              <a:rPr lang="en-US" smtClean="0"/>
              <a:t>74</a:t>
            </a:fld>
            <a:endParaRPr lang="en-US" dirty="0"/>
          </a:p>
        </p:txBody>
      </p:sp>
      <p:pic>
        <p:nvPicPr>
          <p:cNvPr id="8" name="Picture 7">
            <a:extLst>
              <a:ext uri="{FF2B5EF4-FFF2-40B4-BE49-F238E27FC236}">
                <a16:creationId xmlns:a16="http://schemas.microsoft.com/office/drawing/2014/main" id="{96446E95-97C7-F249-AFD0-B4E63761B9C1}"/>
              </a:ext>
            </a:extLst>
          </p:cNvPr>
          <p:cNvPicPr>
            <a:picLocks noChangeAspect="1"/>
          </p:cNvPicPr>
          <p:nvPr/>
        </p:nvPicPr>
        <p:blipFill>
          <a:blip r:embed="rId3"/>
          <a:stretch>
            <a:fillRect/>
          </a:stretch>
        </p:blipFill>
        <p:spPr>
          <a:xfrm>
            <a:off x="7752474" y="674338"/>
            <a:ext cx="4037306" cy="858325"/>
          </a:xfrm>
          <a:prstGeom prst="rect">
            <a:avLst/>
          </a:prstGeom>
        </p:spPr>
      </p:pic>
    </p:spTree>
    <p:extLst>
      <p:ext uri="{BB962C8B-B14F-4D97-AF65-F5344CB8AC3E}">
        <p14:creationId xmlns:p14="http://schemas.microsoft.com/office/powerpoint/2010/main" val="45770151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Impossible?</a:t>
            </a:r>
          </a:p>
        </p:txBody>
      </p:sp>
      <p:sp>
        <p:nvSpPr>
          <p:cNvPr id="4" name="Content Placeholder 2">
            <a:extLst>
              <a:ext uri="{FF2B5EF4-FFF2-40B4-BE49-F238E27FC236}">
                <a16:creationId xmlns:a16="http://schemas.microsoft.com/office/drawing/2014/main" id="{919A51CE-813B-BC4E-8E09-968FA201567C}"/>
              </a:ext>
            </a:extLst>
          </p:cNvPr>
          <p:cNvSpPr txBox="1">
            <a:spLocks/>
          </p:cNvSpPr>
          <p:nvPr/>
        </p:nvSpPr>
        <p:spPr>
          <a:xfrm>
            <a:off x="4394200" y="5876132"/>
            <a:ext cx="10515600" cy="616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Szabo et al. 2018</a:t>
            </a:r>
          </a:p>
        </p:txBody>
      </p:sp>
      <p:pic>
        <p:nvPicPr>
          <p:cNvPr id="5" name="Picture 4">
            <a:extLst>
              <a:ext uri="{FF2B5EF4-FFF2-40B4-BE49-F238E27FC236}">
                <a16:creationId xmlns:a16="http://schemas.microsoft.com/office/drawing/2014/main" id="{FEDC3BCB-B1D3-864D-B747-0D32E94EFE1A}"/>
              </a:ext>
            </a:extLst>
          </p:cNvPr>
          <p:cNvPicPr>
            <a:picLocks noChangeAspect="1"/>
          </p:cNvPicPr>
          <p:nvPr/>
        </p:nvPicPr>
        <p:blipFill>
          <a:blip r:embed="rId2"/>
          <a:stretch>
            <a:fillRect/>
          </a:stretch>
        </p:blipFill>
        <p:spPr>
          <a:xfrm>
            <a:off x="0" y="1306878"/>
            <a:ext cx="12187898" cy="4242816"/>
          </a:xfrm>
          <a:prstGeom prst="rect">
            <a:avLst/>
          </a:prstGeom>
        </p:spPr>
      </p:pic>
      <p:sp>
        <p:nvSpPr>
          <p:cNvPr id="3" name="Date Placeholder 2">
            <a:extLst>
              <a:ext uri="{FF2B5EF4-FFF2-40B4-BE49-F238E27FC236}">
                <a16:creationId xmlns:a16="http://schemas.microsoft.com/office/drawing/2014/main" id="{1BAF900A-8E9D-7348-B65A-952BE3442E40}"/>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7832C39C-5D5D-CD4B-B829-2440550B6E9D}"/>
              </a:ext>
            </a:extLst>
          </p:cNvPr>
          <p:cNvSpPr>
            <a:spLocks noGrp="1"/>
          </p:cNvSpPr>
          <p:nvPr>
            <p:ph type="sldNum" sz="quarter" idx="12"/>
          </p:nvPr>
        </p:nvSpPr>
        <p:spPr/>
        <p:txBody>
          <a:bodyPr/>
          <a:lstStyle/>
          <a:p>
            <a:fld id="{6D22F896-40B5-4ADD-8801-0D06FADFA095}" type="slidenum">
              <a:rPr lang="en-US" smtClean="0"/>
              <a:t>75</a:t>
            </a:fld>
            <a:endParaRPr lang="en-US" dirty="0"/>
          </a:p>
        </p:txBody>
      </p:sp>
    </p:spTree>
    <p:extLst>
      <p:ext uri="{BB962C8B-B14F-4D97-AF65-F5344CB8AC3E}">
        <p14:creationId xmlns:p14="http://schemas.microsoft.com/office/powerpoint/2010/main" val="20244879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Also…</a:t>
            </a:r>
          </a:p>
        </p:txBody>
      </p:sp>
      <p:sp>
        <p:nvSpPr>
          <p:cNvPr id="3" name="Date Placeholder 2">
            <a:extLst>
              <a:ext uri="{FF2B5EF4-FFF2-40B4-BE49-F238E27FC236}">
                <a16:creationId xmlns:a16="http://schemas.microsoft.com/office/drawing/2014/main" id="{1BAF900A-8E9D-7348-B65A-952BE3442E40}"/>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7832C39C-5D5D-CD4B-B829-2440550B6E9D}"/>
              </a:ext>
            </a:extLst>
          </p:cNvPr>
          <p:cNvSpPr>
            <a:spLocks noGrp="1"/>
          </p:cNvSpPr>
          <p:nvPr>
            <p:ph type="sldNum" sz="quarter" idx="12"/>
          </p:nvPr>
        </p:nvSpPr>
        <p:spPr/>
        <p:txBody>
          <a:bodyPr/>
          <a:lstStyle/>
          <a:p>
            <a:fld id="{6D22F896-40B5-4ADD-8801-0D06FADFA095}" type="slidenum">
              <a:rPr lang="en-US" smtClean="0"/>
              <a:t>76</a:t>
            </a:fld>
            <a:endParaRPr lang="en-US" dirty="0"/>
          </a:p>
        </p:txBody>
      </p:sp>
      <p:sp>
        <p:nvSpPr>
          <p:cNvPr id="7" name="Content Placeholder 5">
            <a:extLst>
              <a:ext uri="{FF2B5EF4-FFF2-40B4-BE49-F238E27FC236}">
                <a16:creationId xmlns:a16="http://schemas.microsoft.com/office/drawing/2014/main" id="{F296F1E1-52F6-DB43-800A-9D31E4E983DE}"/>
              </a:ext>
            </a:extLst>
          </p:cNvPr>
          <p:cNvSpPr>
            <a:spLocks noGrp="1"/>
          </p:cNvSpPr>
          <p:nvPr>
            <p:ph idx="1"/>
          </p:nvPr>
        </p:nvSpPr>
        <p:spPr>
          <a:xfrm>
            <a:off x="838200" y="1825625"/>
            <a:ext cx="5257800" cy="4414754"/>
          </a:xfrm>
        </p:spPr>
        <p:txBody>
          <a:bodyPr/>
          <a:lstStyle/>
          <a:p>
            <a:pPr marL="0" indent="0">
              <a:buNone/>
            </a:pPr>
            <a:r>
              <a:rPr lang="en-US" dirty="0"/>
              <a:t>‘In some cases the underlying factors that generated a dataset have a certain geometrical/topological structure that cannot be captured with the traditional Euclidean latent variables’</a:t>
            </a:r>
          </a:p>
          <a:p>
            <a:pPr marL="0" indent="0">
              <a:buNone/>
            </a:pPr>
            <a:endParaRPr lang="en-US" dirty="0"/>
          </a:p>
          <a:p>
            <a:pPr marL="0" indent="0">
              <a:buNone/>
            </a:pPr>
            <a:r>
              <a:rPr lang="en-US" dirty="0"/>
              <a:t>This is known as ‘manifold mismatch’</a:t>
            </a:r>
          </a:p>
        </p:txBody>
      </p:sp>
      <p:sp>
        <p:nvSpPr>
          <p:cNvPr id="8" name="TextBox 7">
            <a:extLst>
              <a:ext uri="{FF2B5EF4-FFF2-40B4-BE49-F238E27FC236}">
                <a16:creationId xmlns:a16="http://schemas.microsoft.com/office/drawing/2014/main" id="{5C06D7E7-6569-8244-9E97-4E7CA07A0E33}"/>
              </a:ext>
            </a:extLst>
          </p:cNvPr>
          <p:cNvSpPr txBox="1"/>
          <p:nvPr/>
        </p:nvSpPr>
        <p:spPr>
          <a:xfrm>
            <a:off x="7265783" y="6388743"/>
            <a:ext cx="4862678" cy="369332"/>
          </a:xfrm>
          <a:prstGeom prst="rect">
            <a:avLst/>
          </a:prstGeom>
          <a:noFill/>
        </p:spPr>
        <p:txBody>
          <a:bodyPr wrap="none" rtlCol="0">
            <a:spAutoFit/>
          </a:bodyPr>
          <a:lstStyle/>
          <a:p>
            <a:r>
              <a:rPr lang="en-US" dirty="0"/>
              <a:t>Rey 2019,  Davidson et al. 2018, </a:t>
            </a:r>
            <a:r>
              <a:rPr lang="en-US" dirty="0" err="1"/>
              <a:t>Falorsi</a:t>
            </a:r>
            <a:r>
              <a:rPr lang="en-US" dirty="0"/>
              <a:t> et al. 2018</a:t>
            </a:r>
          </a:p>
        </p:txBody>
      </p:sp>
      <p:sp>
        <p:nvSpPr>
          <p:cNvPr id="9" name="TextBox 8">
            <a:extLst>
              <a:ext uri="{FF2B5EF4-FFF2-40B4-BE49-F238E27FC236}">
                <a16:creationId xmlns:a16="http://schemas.microsoft.com/office/drawing/2014/main" id="{8B07BEA1-C880-D945-989A-C8BABCCECA12}"/>
              </a:ext>
            </a:extLst>
          </p:cNvPr>
          <p:cNvSpPr txBox="1"/>
          <p:nvPr/>
        </p:nvSpPr>
        <p:spPr>
          <a:xfrm>
            <a:off x="3467100" y="4240499"/>
            <a:ext cx="1044773" cy="369332"/>
          </a:xfrm>
          <a:prstGeom prst="rect">
            <a:avLst/>
          </a:prstGeom>
          <a:noFill/>
        </p:spPr>
        <p:txBody>
          <a:bodyPr wrap="none" rtlCol="0">
            <a:spAutoFit/>
          </a:bodyPr>
          <a:lstStyle/>
          <a:p>
            <a:r>
              <a:rPr lang="en-US" dirty="0"/>
              <a:t>Rey 2019</a:t>
            </a:r>
          </a:p>
        </p:txBody>
      </p:sp>
      <p:pic>
        <p:nvPicPr>
          <p:cNvPr id="11" name="Picture 10">
            <a:extLst>
              <a:ext uri="{FF2B5EF4-FFF2-40B4-BE49-F238E27FC236}">
                <a16:creationId xmlns:a16="http://schemas.microsoft.com/office/drawing/2014/main" id="{3E75C977-914A-6249-BDCB-B76E84ED76BB}"/>
              </a:ext>
            </a:extLst>
          </p:cNvPr>
          <p:cNvPicPr>
            <a:picLocks noChangeAspect="1"/>
          </p:cNvPicPr>
          <p:nvPr/>
        </p:nvPicPr>
        <p:blipFill>
          <a:blip r:embed="rId2"/>
          <a:stretch>
            <a:fillRect/>
          </a:stretch>
        </p:blipFill>
        <p:spPr>
          <a:xfrm>
            <a:off x="6313954" y="913302"/>
            <a:ext cx="5039846" cy="4614137"/>
          </a:xfrm>
          <a:prstGeom prst="rect">
            <a:avLst/>
          </a:prstGeom>
        </p:spPr>
      </p:pic>
      <p:sp>
        <p:nvSpPr>
          <p:cNvPr id="12" name="TextBox 11">
            <a:extLst>
              <a:ext uri="{FF2B5EF4-FFF2-40B4-BE49-F238E27FC236}">
                <a16:creationId xmlns:a16="http://schemas.microsoft.com/office/drawing/2014/main" id="{D6803143-3115-C94D-8EAE-70FCCC9F1725}"/>
              </a:ext>
            </a:extLst>
          </p:cNvPr>
          <p:cNvSpPr txBox="1"/>
          <p:nvPr/>
        </p:nvSpPr>
        <p:spPr>
          <a:xfrm>
            <a:off x="9526248" y="4148305"/>
            <a:ext cx="1827552" cy="369332"/>
          </a:xfrm>
          <a:prstGeom prst="rect">
            <a:avLst/>
          </a:prstGeom>
          <a:noFill/>
        </p:spPr>
        <p:txBody>
          <a:bodyPr wrap="none" rtlCol="0">
            <a:spAutoFit/>
          </a:bodyPr>
          <a:lstStyle/>
          <a:p>
            <a:r>
              <a:rPr lang="en-US" dirty="0" err="1"/>
              <a:t>Falorsi</a:t>
            </a:r>
            <a:r>
              <a:rPr lang="en-US" dirty="0"/>
              <a:t> et al. 2018</a:t>
            </a:r>
          </a:p>
        </p:txBody>
      </p:sp>
    </p:spTree>
    <p:extLst>
      <p:ext uri="{BB962C8B-B14F-4D97-AF65-F5344CB8AC3E}">
        <p14:creationId xmlns:p14="http://schemas.microsoft.com/office/powerpoint/2010/main" val="37698995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77</a:t>
            </a:fld>
            <a:endParaRPr lang="en-US" dirty="0"/>
          </a:p>
        </p:txBody>
      </p:sp>
      <p:sp>
        <p:nvSpPr>
          <p:cNvPr id="5" name="TextBox 4">
            <a:extLst>
              <a:ext uri="{FF2B5EF4-FFF2-40B4-BE49-F238E27FC236}">
                <a16:creationId xmlns:a16="http://schemas.microsoft.com/office/drawing/2014/main" id="{C47EA68E-0AF0-8248-A5C8-8D9B973D96C4}"/>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9" name="Content Placeholder 5">
            <a:extLst>
              <a:ext uri="{FF2B5EF4-FFF2-40B4-BE49-F238E27FC236}">
                <a16:creationId xmlns:a16="http://schemas.microsoft.com/office/drawing/2014/main" id="{28C1E8BC-6E6E-D749-B6DE-74D89A64D128}"/>
              </a:ext>
            </a:extLst>
          </p:cNvPr>
          <p:cNvSpPr txBox="1">
            <a:spLocks/>
          </p:cNvSpPr>
          <p:nvPr/>
        </p:nvSpPr>
        <p:spPr>
          <a:xfrm>
            <a:off x="838200" y="1552569"/>
            <a:ext cx="9236242"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Separated Attribute Predictability </a:t>
            </a:r>
            <a:r>
              <a:rPr lang="en-US" sz="1800" dirty="0"/>
              <a:t>(Kumar et al. 2018)</a:t>
            </a:r>
          </a:p>
          <a:p>
            <a:endParaRPr lang="en-US" dirty="0"/>
          </a:p>
          <a:p>
            <a:endParaRPr lang="en-US" dirty="0"/>
          </a:p>
        </p:txBody>
      </p:sp>
    </p:spTree>
    <p:extLst>
      <p:ext uri="{BB962C8B-B14F-4D97-AF65-F5344CB8AC3E}">
        <p14:creationId xmlns:p14="http://schemas.microsoft.com/office/powerpoint/2010/main" val="42817525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6" name="Content Placeholder 5">
            <a:extLst>
              <a:ext uri="{FF2B5EF4-FFF2-40B4-BE49-F238E27FC236}">
                <a16:creationId xmlns:a16="http://schemas.microsoft.com/office/drawing/2014/main" id="{4A3F81DE-7D77-5747-8D6C-6D7D38E0E53D}"/>
              </a:ext>
            </a:extLst>
          </p:cNvPr>
          <p:cNvSpPr>
            <a:spLocks noGrp="1"/>
          </p:cNvSpPr>
          <p:nvPr>
            <p:ph idx="1"/>
          </p:nvPr>
        </p:nvSpPr>
        <p:spPr>
          <a:xfrm>
            <a:off x="838200" y="1552569"/>
            <a:ext cx="9236242" cy="4414754"/>
          </a:xfrm>
        </p:spPr>
        <p:txBody>
          <a:bodyPr/>
          <a:lstStyle/>
          <a:p>
            <a:pPr marL="0" inden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78</a:t>
            </a:fld>
            <a:endParaRPr lang="en-US" dirty="0"/>
          </a:p>
        </p:txBody>
      </p:sp>
      <p:sp>
        <p:nvSpPr>
          <p:cNvPr id="5" name="TextBox 4">
            <a:extLst>
              <a:ext uri="{FF2B5EF4-FFF2-40B4-BE49-F238E27FC236}">
                <a16:creationId xmlns:a16="http://schemas.microsoft.com/office/drawing/2014/main" id="{1633B1A3-BF86-8F43-9BCC-435D671D08B2}"/>
              </a:ext>
            </a:extLst>
          </p:cNvPr>
          <p:cNvSpPr txBox="1"/>
          <p:nvPr/>
        </p:nvSpPr>
        <p:spPr>
          <a:xfrm>
            <a:off x="7491845" y="1997069"/>
            <a:ext cx="3351495" cy="369332"/>
          </a:xfrm>
          <a:prstGeom prst="rect">
            <a:avLst/>
          </a:prstGeom>
          <a:noFill/>
        </p:spPr>
        <p:txBody>
          <a:bodyPr wrap="none" rtlCol="0">
            <a:spAutoFit/>
          </a:bodyPr>
          <a:lstStyle/>
          <a:p>
            <a:r>
              <a:rPr lang="en-US" dirty="0"/>
              <a:t>Uses pairwise mutual information</a:t>
            </a:r>
          </a:p>
        </p:txBody>
      </p:sp>
      <p:cxnSp>
        <p:nvCxnSpPr>
          <p:cNvPr id="8" name="Straight Arrow Connector 7">
            <a:extLst>
              <a:ext uri="{FF2B5EF4-FFF2-40B4-BE49-F238E27FC236}">
                <a16:creationId xmlns:a16="http://schemas.microsoft.com/office/drawing/2014/main" id="{E7A1FF2D-8B14-C140-81B0-68A718DEB083}"/>
              </a:ext>
            </a:extLst>
          </p:cNvPr>
          <p:cNvCxnSpPr/>
          <p:nvPr/>
        </p:nvCxnSpPr>
        <p:spPr>
          <a:xfrm flipH="1">
            <a:off x="4729163" y="2185988"/>
            <a:ext cx="2386012" cy="1804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EF3792-DB14-C647-A432-087D9BF0A3D8}"/>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Tree>
    <p:extLst>
      <p:ext uri="{BB962C8B-B14F-4D97-AF65-F5344CB8AC3E}">
        <p14:creationId xmlns:p14="http://schemas.microsoft.com/office/powerpoint/2010/main" val="407542699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79</a:t>
            </a:fld>
            <a:endParaRPr lang="en-US" dirty="0"/>
          </a:p>
        </p:txBody>
      </p:sp>
      <p:sp>
        <p:nvSpPr>
          <p:cNvPr id="7" name="TextBox 6">
            <a:extLst>
              <a:ext uri="{FF2B5EF4-FFF2-40B4-BE49-F238E27FC236}">
                <a16:creationId xmlns:a16="http://schemas.microsoft.com/office/drawing/2014/main" id="{162ABE49-B07A-134C-9112-3F477DE2741D}"/>
              </a:ext>
            </a:extLst>
          </p:cNvPr>
          <p:cNvSpPr txBox="1"/>
          <p:nvPr/>
        </p:nvSpPr>
        <p:spPr>
          <a:xfrm>
            <a:off x="7362626" y="2348720"/>
            <a:ext cx="3351495" cy="646331"/>
          </a:xfrm>
          <a:prstGeom prst="rect">
            <a:avLst/>
          </a:prstGeom>
          <a:noFill/>
        </p:spPr>
        <p:txBody>
          <a:bodyPr wrap="square" rtlCol="0">
            <a:spAutoFit/>
          </a:bodyPr>
          <a:lstStyle/>
          <a:p>
            <a:r>
              <a:rPr lang="en-US" dirty="0"/>
              <a:t>Intervenes on true factors to check variance of inferred factors</a:t>
            </a:r>
          </a:p>
        </p:txBody>
      </p:sp>
      <p:cxnSp>
        <p:nvCxnSpPr>
          <p:cNvPr id="8" name="Straight Arrow Connector 7">
            <a:extLst>
              <a:ext uri="{FF2B5EF4-FFF2-40B4-BE49-F238E27FC236}">
                <a16:creationId xmlns:a16="http://schemas.microsoft.com/office/drawing/2014/main" id="{27AECBE0-59A3-4649-8ADE-69A54741C56B}"/>
              </a:ext>
            </a:extLst>
          </p:cNvPr>
          <p:cNvCxnSpPr>
            <a:cxnSpLocks/>
          </p:cNvCxnSpPr>
          <p:nvPr/>
        </p:nvCxnSpPr>
        <p:spPr>
          <a:xfrm flipH="1">
            <a:off x="6314976" y="2562909"/>
            <a:ext cx="828674" cy="1089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6CD778B-E898-9146-BA25-8D8E0183ABF5}"/>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12" name="Content Placeholder 5">
            <a:extLst>
              <a:ext uri="{FF2B5EF4-FFF2-40B4-BE49-F238E27FC236}">
                <a16:creationId xmlns:a16="http://schemas.microsoft.com/office/drawing/2014/main" id="{6A6E33C7-4860-CA41-AA20-3EED57368042}"/>
              </a:ext>
            </a:extLst>
          </p:cNvPr>
          <p:cNvSpPr txBox="1">
            <a:spLocks/>
          </p:cNvSpPr>
          <p:nvPr/>
        </p:nvSpPr>
        <p:spPr>
          <a:xfrm>
            <a:off x="838199" y="1552569"/>
            <a:ext cx="9205914"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Tree>
    <p:extLst>
      <p:ext uri="{BB962C8B-B14F-4D97-AF65-F5344CB8AC3E}">
        <p14:creationId xmlns:p14="http://schemas.microsoft.com/office/powerpoint/2010/main" val="3649668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2695C4-0B0A-2A4F-9FFB-75AAD7B13FC4}"/>
              </a:ext>
            </a:extLst>
          </p:cNvPr>
          <p:cNvSpPr>
            <a:spLocks noGrp="1"/>
          </p:cNvSpPr>
          <p:nvPr>
            <p:ph idx="1"/>
          </p:nvPr>
        </p:nvSpPr>
        <p:spPr>
          <a:xfrm>
            <a:off x="1177849" y="5528866"/>
            <a:ext cx="8560486" cy="1555521"/>
          </a:xfrm>
        </p:spPr>
        <p:txBody>
          <a:bodyPr>
            <a:normAutofit/>
          </a:bodyPr>
          <a:lstStyle/>
          <a:p>
            <a:r>
              <a:rPr lang="en-US" sz="1600" dirty="0"/>
              <a:t>Often we may want to parameterize a real-world distribution parametrically</a:t>
            </a:r>
          </a:p>
        </p:txBody>
      </p:sp>
      <p:pic>
        <p:nvPicPr>
          <p:cNvPr id="72" name="Picture 71">
            <a:extLst>
              <a:ext uri="{FF2B5EF4-FFF2-40B4-BE49-F238E27FC236}">
                <a16:creationId xmlns:a16="http://schemas.microsoft.com/office/drawing/2014/main" id="{C376EC17-9D9F-654E-8997-38A6922A8B25}"/>
              </a:ext>
            </a:extLst>
          </p:cNvPr>
          <p:cNvPicPr>
            <a:picLocks noChangeAspect="1"/>
          </p:cNvPicPr>
          <p:nvPr/>
        </p:nvPicPr>
        <p:blipFill>
          <a:blip r:embed="rId2"/>
          <a:stretch>
            <a:fillRect/>
          </a:stretch>
        </p:blipFill>
        <p:spPr>
          <a:xfrm>
            <a:off x="2261364" y="966927"/>
            <a:ext cx="5926138" cy="4478532"/>
          </a:xfrm>
          <a:prstGeom prst="rect">
            <a:avLst/>
          </a:prstGeom>
        </p:spPr>
      </p:pic>
      <p:sp>
        <p:nvSpPr>
          <p:cNvPr id="73" name="TextBox 72">
            <a:extLst>
              <a:ext uri="{FF2B5EF4-FFF2-40B4-BE49-F238E27FC236}">
                <a16:creationId xmlns:a16="http://schemas.microsoft.com/office/drawing/2014/main" id="{DDFE9A4B-0102-3A48-A5B3-65F461EABCD8}"/>
              </a:ext>
            </a:extLst>
          </p:cNvPr>
          <p:cNvSpPr txBox="1"/>
          <p:nvPr/>
        </p:nvSpPr>
        <p:spPr>
          <a:xfrm>
            <a:off x="4335191" y="4481652"/>
            <a:ext cx="641522" cy="369332"/>
          </a:xfrm>
          <a:prstGeom prst="rect">
            <a:avLst/>
          </a:prstGeom>
          <a:noFill/>
        </p:spPr>
        <p:txBody>
          <a:bodyPr wrap="none" rtlCol="0">
            <a:spAutoFit/>
          </a:bodyPr>
          <a:lstStyle/>
          <a:p>
            <a:r>
              <a:rPr lang="en-US" dirty="0"/>
              <a:t>data</a:t>
            </a:r>
          </a:p>
        </p:txBody>
      </p:sp>
      <p:sp>
        <p:nvSpPr>
          <p:cNvPr id="74" name="TextBox 73">
            <a:extLst>
              <a:ext uri="{FF2B5EF4-FFF2-40B4-BE49-F238E27FC236}">
                <a16:creationId xmlns:a16="http://schemas.microsoft.com/office/drawing/2014/main" id="{9FBEC08E-EDB3-8841-9B11-6E3191E41923}"/>
              </a:ext>
            </a:extLst>
          </p:cNvPr>
          <p:cNvSpPr txBox="1"/>
          <p:nvPr/>
        </p:nvSpPr>
        <p:spPr>
          <a:xfrm>
            <a:off x="7178404" y="3781564"/>
            <a:ext cx="1418145" cy="646331"/>
          </a:xfrm>
          <a:prstGeom prst="rect">
            <a:avLst/>
          </a:prstGeom>
          <a:noFill/>
        </p:spPr>
        <p:txBody>
          <a:bodyPr wrap="none" rtlCol="0">
            <a:spAutoFit/>
          </a:bodyPr>
          <a:lstStyle/>
          <a:p>
            <a:r>
              <a:rPr lang="en-US" dirty="0"/>
              <a:t>Modelling</a:t>
            </a:r>
          </a:p>
          <a:p>
            <a:r>
              <a:rPr lang="en-US" dirty="0"/>
              <a:t>distribution</a:t>
            </a:r>
          </a:p>
        </p:txBody>
      </p:sp>
      <p:pic>
        <p:nvPicPr>
          <p:cNvPr id="75" name="Picture 74">
            <a:extLst>
              <a:ext uri="{FF2B5EF4-FFF2-40B4-BE49-F238E27FC236}">
                <a16:creationId xmlns:a16="http://schemas.microsoft.com/office/drawing/2014/main" id="{F481EE9C-C5C7-2546-B116-C77FD5F174D5}"/>
              </a:ext>
            </a:extLst>
          </p:cNvPr>
          <p:cNvPicPr>
            <a:picLocks noChangeAspect="1"/>
          </p:cNvPicPr>
          <p:nvPr/>
        </p:nvPicPr>
        <p:blipFill>
          <a:blip r:embed="rId3"/>
          <a:stretch>
            <a:fillRect/>
          </a:stretch>
        </p:blipFill>
        <p:spPr>
          <a:xfrm>
            <a:off x="7736683" y="1212607"/>
            <a:ext cx="901637" cy="394466"/>
          </a:xfrm>
          <a:prstGeom prst="rect">
            <a:avLst/>
          </a:prstGeom>
        </p:spPr>
      </p:pic>
      <p:pic>
        <p:nvPicPr>
          <p:cNvPr id="76" name="Picture 75">
            <a:extLst>
              <a:ext uri="{FF2B5EF4-FFF2-40B4-BE49-F238E27FC236}">
                <a16:creationId xmlns:a16="http://schemas.microsoft.com/office/drawing/2014/main" id="{BD4DD491-CF45-AC47-8672-4ED8490BE1D9}"/>
              </a:ext>
            </a:extLst>
          </p:cNvPr>
          <p:cNvPicPr>
            <a:picLocks noChangeAspect="1"/>
          </p:cNvPicPr>
          <p:nvPr/>
        </p:nvPicPr>
        <p:blipFill>
          <a:blip r:embed="rId4"/>
          <a:stretch>
            <a:fillRect/>
          </a:stretch>
        </p:blipFill>
        <p:spPr>
          <a:xfrm>
            <a:off x="3100006" y="2836862"/>
            <a:ext cx="1160755" cy="369331"/>
          </a:xfrm>
          <a:prstGeom prst="rect">
            <a:avLst/>
          </a:prstGeom>
        </p:spPr>
      </p:pic>
      <p:sp>
        <p:nvSpPr>
          <p:cNvPr id="77" name="TextBox 76">
            <a:extLst>
              <a:ext uri="{FF2B5EF4-FFF2-40B4-BE49-F238E27FC236}">
                <a16:creationId xmlns:a16="http://schemas.microsoft.com/office/drawing/2014/main" id="{18AEBD5A-E093-B547-ACE5-9DD57CB5D399}"/>
              </a:ext>
            </a:extLst>
          </p:cNvPr>
          <p:cNvSpPr txBox="1"/>
          <p:nvPr/>
        </p:nvSpPr>
        <p:spPr>
          <a:xfrm>
            <a:off x="10592044" y="284523"/>
            <a:ext cx="1413977" cy="369332"/>
          </a:xfrm>
          <a:prstGeom prst="rect">
            <a:avLst/>
          </a:prstGeom>
          <a:noFill/>
        </p:spPr>
        <p:txBody>
          <a:bodyPr wrap="none" rtlCol="0">
            <a:spAutoFit/>
          </a:bodyPr>
          <a:lstStyle/>
          <a:p>
            <a:r>
              <a:rPr lang="en-US" dirty="0" err="1"/>
              <a:t>Cuturi</a:t>
            </a:r>
            <a:r>
              <a:rPr lang="en-US" dirty="0"/>
              <a:t> 2019</a:t>
            </a:r>
          </a:p>
        </p:txBody>
      </p:sp>
      <p:sp>
        <p:nvSpPr>
          <p:cNvPr id="2" name="Date Placeholder 1">
            <a:extLst>
              <a:ext uri="{FF2B5EF4-FFF2-40B4-BE49-F238E27FC236}">
                <a16:creationId xmlns:a16="http://schemas.microsoft.com/office/drawing/2014/main" id="{9004B873-125D-C34E-BFA7-4FA08BB7E009}"/>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33FCC1E3-0E8C-4B46-AC56-243B45D50403}"/>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2002558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80</a:t>
            </a:fld>
            <a:endParaRPr lang="en-US" dirty="0"/>
          </a:p>
        </p:txBody>
      </p:sp>
      <p:sp>
        <p:nvSpPr>
          <p:cNvPr id="7" name="TextBox 6">
            <a:extLst>
              <a:ext uri="{FF2B5EF4-FFF2-40B4-BE49-F238E27FC236}">
                <a16:creationId xmlns:a16="http://schemas.microsoft.com/office/drawing/2014/main" id="{47A80B87-4C91-5F40-B67E-0D01588B1D87}"/>
              </a:ext>
            </a:extLst>
          </p:cNvPr>
          <p:cNvSpPr txBox="1"/>
          <p:nvPr/>
        </p:nvSpPr>
        <p:spPr>
          <a:xfrm>
            <a:off x="7372350" y="2904525"/>
            <a:ext cx="3351495" cy="923330"/>
          </a:xfrm>
          <a:prstGeom prst="rect">
            <a:avLst/>
          </a:prstGeom>
          <a:noFill/>
        </p:spPr>
        <p:txBody>
          <a:bodyPr wrap="square" rtlCol="0">
            <a:spAutoFit/>
          </a:bodyPr>
          <a:lstStyle/>
          <a:p>
            <a:r>
              <a:rPr lang="en-US" dirty="0"/>
              <a:t>Uses classifier to predict which factor is fixed from the embedding</a:t>
            </a:r>
          </a:p>
        </p:txBody>
      </p:sp>
      <p:cxnSp>
        <p:nvCxnSpPr>
          <p:cNvPr id="8" name="Straight Arrow Connector 7">
            <a:extLst>
              <a:ext uri="{FF2B5EF4-FFF2-40B4-BE49-F238E27FC236}">
                <a16:creationId xmlns:a16="http://schemas.microsoft.com/office/drawing/2014/main" id="{39F07F33-49D6-C74A-87C9-51F2558AB9B8}"/>
              </a:ext>
            </a:extLst>
          </p:cNvPr>
          <p:cNvCxnSpPr>
            <a:cxnSpLocks/>
          </p:cNvCxnSpPr>
          <p:nvPr/>
        </p:nvCxnSpPr>
        <p:spPr>
          <a:xfrm flipH="1">
            <a:off x="5947321" y="3318433"/>
            <a:ext cx="109641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85193DC-0AD7-CF4E-B922-4202085BC7E7}"/>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13" name="Content Placeholder 5">
            <a:extLst>
              <a:ext uri="{FF2B5EF4-FFF2-40B4-BE49-F238E27FC236}">
                <a16:creationId xmlns:a16="http://schemas.microsoft.com/office/drawing/2014/main" id="{CA7D6D32-A33A-7D45-937B-532DFD672F42}"/>
              </a:ext>
            </a:extLst>
          </p:cNvPr>
          <p:cNvSpPr txBox="1">
            <a:spLocks/>
          </p:cNvSpPr>
          <p:nvPr/>
        </p:nvSpPr>
        <p:spPr>
          <a:xfrm>
            <a:off x="838200" y="1552569"/>
            <a:ext cx="9277350"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Tree>
    <p:extLst>
      <p:ext uri="{BB962C8B-B14F-4D97-AF65-F5344CB8AC3E}">
        <p14:creationId xmlns:p14="http://schemas.microsoft.com/office/powerpoint/2010/main" val="154409583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81</a:t>
            </a:fld>
            <a:endParaRPr lang="en-US" dirty="0"/>
          </a:p>
        </p:txBody>
      </p:sp>
      <p:sp>
        <p:nvSpPr>
          <p:cNvPr id="7" name="TextBox 6">
            <a:extLst>
              <a:ext uri="{FF2B5EF4-FFF2-40B4-BE49-F238E27FC236}">
                <a16:creationId xmlns:a16="http://schemas.microsoft.com/office/drawing/2014/main" id="{47A80B87-4C91-5F40-B67E-0D01588B1D87}"/>
              </a:ext>
            </a:extLst>
          </p:cNvPr>
          <p:cNvSpPr txBox="1"/>
          <p:nvPr/>
        </p:nvSpPr>
        <p:spPr>
          <a:xfrm>
            <a:off x="8365162" y="4265990"/>
            <a:ext cx="3351495" cy="1200329"/>
          </a:xfrm>
          <a:prstGeom prst="rect">
            <a:avLst/>
          </a:prstGeom>
          <a:noFill/>
        </p:spPr>
        <p:txBody>
          <a:bodyPr wrap="square" rtlCol="0">
            <a:spAutoFit/>
          </a:bodyPr>
          <a:lstStyle/>
          <a:p>
            <a:r>
              <a:rPr lang="en-US" dirty="0"/>
              <a:t>Based on entropy that a dimension in the embedding is useful for predicting the true factors, and vice versa</a:t>
            </a:r>
          </a:p>
        </p:txBody>
      </p:sp>
      <p:cxnSp>
        <p:nvCxnSpPr>
          <p:cNvPr id="8" name="Straight Arrow Connector 7">
            <a:extLst>
              <a:ext uri="{FF2B5EF4-FFF2-40B4-BE49-F238E27FC236}">
                <a16:creationId xmlns:a16="http://schemas.microsoft.com/office/drawing/2014/main" id="{39F07F33-49D6-C74A-87C9-51F2558AB9B8}"/>
              </a:ext>
            </a:extLst>
          </p:cNvPr>
          <p:cNvCxnSpPr>
            <a:cxnSpLocks/>
          </p:cNvCxnSpPr>
          <p:nvPr/>
        </p:nvCxnSpPr>
        <p:spPr>
          <a:xfrm flipH="1" flipV="1">
            <a:off x="6643688" y="4171951"/>
            <a:ext cx="1600200" cy="128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FF4B08-2089-F747-8623-75539A1A08EC}"/>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14" name="Content Placeholder 5">
            <a:extLst>
              <a:ext uri="{FF2B5EF4-FFF2-40B4-BE49-F238E27FC236}">
                <a16:creationId xmlns:a16="http://schemas.microsoft.com/office/drawing/2014/main" id="{5BFBFCFF-ADE5-E447-BFE5-1B7A0A97CD68}"/>
              </a:ext>
            </a:extLst>
          </p:cNvPr>
          <p:cNvSpPr txBox="1">
            <a:spLocks/>
          </p:cNvSpPr>
          <p:nvPr/>
        </p:nvSpPr>
        <p:spPr>
          <a:xfrm>
            <a:off x="838200" y="1552569"/>
            <a:ext cx="9277350"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Tree>
    <p:extLst>
      <p:ext uri="{BB962C8B-B14F-4D97-AF65-F5344CB8AC3E}">
        <p14:creationId xmlns:p14="http://schemas.microsoft.com/office/powerpoint/2010/main" val="207204306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82</a:t>
            </a:fld>
            <a:endParaRPr lang="en-US" dirty="0"/>
          </a:p>
        </p:txBody>
      </p:sp>
      <p:sp>
        <p:nvSpPr>
          <p:cNvPr id="7" name="TextBox 6">
            <a:extLst>
              <a:ext uri="{FF2B5EF4-FFF2-40B4-BE49-F238E27FC236}">
                <a16:creationId xmlns:a16="http://schemas.microsoft.com/office/drawing/2014/main" id="{47A80B87-4C91-5F40-B67E-0D01588B1D87}"/>
              </a:ext>
            </a:extLst>
          </p:cNvPr>
          <p:cNvSpPr txBox="1"/>
          <p:nvPr/>
        </p:nvSpPr>
        <p:spPr>
          <a:xfrm>
            <a:off x="7643812" y="4483088"/>
            <a:ext cx="3351495" cy="646331"/>
          </a:xfrm>
          <a:prstGeom prst="rect">
            <a:avLst/>
          </a:prstGeom>
          <a:noFill/>
        </p:spPr>
        <p:txBody>
          <a:bodyPr wrap="square" rtlCol="0">
            <a:spAutoFit/>
          </a:bodyPr>
          <a:lstStyle/>
          <a:p>
            <a:r>
              <a:rPr lang="en-US" dirty="0"/>
              <a:t>Intervene and assess changes in embedded factors</a:t>
            </a:r>
          </a:p>
        </p:txBody>
      </p:sp>
      <p:cxnSp>
        <p:nvCxnSpPr>
          <p:cNvPr id="8" name="Straight Arrow Connector 7">
            <a:extLst>
              <a:ext uri="{FF2B5EF4-FFF2-40B4-BE49-F238E27FC236}">
                <a16:creationId xmlns:a16="http://schemas.microsoft.com/office/drawing/2014/main" id="{39F07F33-49D6-C74A-87C9-51F2558AB9B8}"/>
              </a:ext>
            </a:extLst>
          </p:cNvPr>
          <p:cNvCxnSpPr>
            <a:cxnSpLocks/>
          </p:cNvCxnSpPr>
          <p:nvPr/>
        </p:nvCxnSpPr>
        <p:spPr>
          <a:xfrm flipH="1">
            <a:off x="6915151" y="4760564"/>
            <a:ext cx="6000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DFF4B08-2089-F747-8623-75539A1A08EC}"/>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13" name="Content Placeholder 5">
            <a:extLst>
              <a:ext uri="{FF2B5EF4-FFF2-40B4-BE49-F238E27FC236}">
                <a16:creationId xmlns:a16="http://schemas.microsoft.com/office/drawing/2014/main" id="{311859C7-5D28-214C-865E-F822EC065E71}"/>
              </a:ext>
            </a:extLst>
          </p:cNvPr>
          <p:cNvSpPr txBox="1">
            <a:spLocks/>
          </p:cNvSpPr>
          <p:nvPr/>
        </p:nvSpPr>
        <p:spPr>
          <a:xfrm>
            <a:off x="838200" y="1552569"/>
            <a:ext cx="9334500"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Tree>
    <p:extLst>
      <p:ext uri="{BB962C8B-B14F-4D97-AF65-F5344CB8AC3E}">
        <p14:creationId xmlns:p14="http://schemas.microsoft.com/office/powerpoint/2010/main" val="2048602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Quantitative Assessment</a:t>
            </a:r>
          </a:p>
        </p:txBody>
      </p:sp>
      <p:sp>
        <p:nvSpPr>
          <p:cNvPr id="3" name="Date Placeholder 2">
            <a:extLst>
              <a:ext uri="{FF2B5EF4-FFF2-40B4-BE49-F238E27FC236}">
                <a16:creationId xmlns:a16="http://schemas.microsoft.com/office/drawing/2014/main" id="{C6C65BC6-3513-0F46-AC66-EF5FDFD1EE7F}"/>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DD275578-86F3-1843-9ACB-F83C80606CA1}"/>
              </a:ext>
            </a:extLst>
          </p:cNvPr>
          <p:cNvSpPr>
            <a:spLocks noGrp="1"/>
          </p:cNvSpPr>
          <p:nvPr>
            <p:ph type="sldNum" sz="quarter" idx="12"/>
          </p:nvPr>
        </p:nvSpPr>
        <p:spPr/>
        <p:txBody>
          <a:bodyPr/>
          <a:lstStyle/>
          <a:p>
            <a:fld id="{6D22F896-40B5-4ADD-8801-0D06FADFA095}" type="slidenum">
              <a:rPr lang="en-US" smtClean="0"/>
              <a:t>83</a:t>
            </a:fld>
            <a:endParaRPr lang="en-US" dirty="0"/>
          </a:p>
        </p:txBody>
      </p:sp>
      <p:cxnSp>
        <p:nvCxnSpPr>
          <p:cNvPr id="8" name="Straight Arrow Connector 7">
            <a:extLst>
              <a:ext uri="{FF2B5EF4-FFF2-40B4-BE49-F238E27FC236}">
                <a16:creationId xmlns:a16="http://schemas.microsoft.com/office/drawing/2014/main" id="{39F07F33-49D6-C74A-87C9-51F2558AB9B8}"/>
              </a:ext>
            </a:extLst>
          </p:cNvPr>
          <p:cNvCxnSpPr>
            <a:cxnSpLocks/>
          </p:cNvCxnSpPr>
          <p:nvPr/>
        </p:nvCxnSpPr>
        <p:spPr>
          <a:xfrm flipH="1" flipV="1">
            <a:off x="4656221" y="5545949"/>
            <a:ext cx="1600199" cy="244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E7012C7-F46A-F64E-8B49-27950E6D6888}"/>
              </a:ext>
            </a:extLst>
          </p:cNvPr>
          <p:cNvSpPr txBox="1"/>
          <p:nvPr/>
        </p:nvSpPr>
        <p:spPr>
          <a:xfrm>
            <a:off x="6256420" y="5425327"/>
            <a:ext cx="3351495" cy="923330"/>
          </a:xfrm>
          <a:prstGeom prst="rect">
            <a:avLst/>
          </a:prstGeom>
          <a:noFill/>
        </p:spPr>
        <p:txBody>
          <a:bodyPr wrap="square" rtlCol="0">
            <a:spAutoFit/>
          </a:bodyPr>
          <a:lstStyle/>
          <a:p>
            <a:r>
              <a:rPr lang="en-US" dirty="0"/>
              <a:t>Gap in classification error between most predictive embedded factors</a:t>
            </a:r>
          </a:p>
        </p:txBody>
      </p:sp>
      <p:sp>
        <p:nvSpPr>
          <p:cNvPr id="10" name="TextBox 9">
            <a:extLst>
              <a:ext uri="{FF2B5EF4-FFF2-40B4-BE49-F238E27FC236}">
                <a16:creationId xmlns:a16="http://schemas.microsoft.com/office/drawing/2014/main" id="{3DFF4B08-2089-F747-8623-75539A1A08EC}"/>
              </a:ext>
            </a:extLst>
          </p:cNvPr>
          <p:cNvSpPr txBox="1"/>
          <p:nvPr/>
        </p:nvSpPr>
        <p:spPr>
          <a:xfrm>
            <a:off x="5947321" y="6361668"/>
            <a:ext cx="5769336" cy="369332"/>
          </a:xfrm>
          <a:prstGeom prst="rect">
            <a:avLst/>
          </a:prstGeom>
          <a:noFill/>
        </p:spPr>
        <p:txBody>
          <a:bodyPr wrap="none" rtlCol="0">
            <a:spAutoFit/>
          </a:bodyPr>
          <a:lstStyle/>
          <a:p>
            <a:r>
              <a:rPr lang="en-US" dirty="0" err="1"/>
              <a:t>Locatello</a:t>
            </a:r>
            <a:r>
              <a:rPr lang="en-US" dirty="0"/>
              <a:t>, </a:t>
            </a:r>
            <a:r>
              <a:rPr lang="en-US" dirty="0" err="1"/>
              <a:t>Abbati</a:t>
            </a:r>
            <a:r>
              <a:rPr lang="en-US" dirty="0"/>
              <a:t>, </a:t>
            </a:r>
            <a:r>
              <a:rPr lang="en-US" dirty="0" err="1"/>
              <a:t>Rainforth</a:t>
            </a:r>
            <a:r>
              <a:rPr lang="en-US" dirty="0"/>
              <a:t>, Bauer, </a:t>
            </a:r>
            <a:r>
              <a:rPr lang="en-US" dirty="0" err="1"/>
              <a:t>Scholkopf</a:t>
            </a:r>
            <a:r>
              <a:rPr lang="en-US" dirty="0"/>
              <a:t>, </a:t>
            </a:r>
            <a:r>
              <a:rPr lang="en-US" dirty="0" err="1"/>
              <a:t>Bachem</a:t>
            </a:r>
            <a:r>
              <a:rPr lang="en-US" dirty="0"/>
              <a:t> 2019</a:t>
            </a:r>
          </a:p>
        </p:txBody>
      </p:sp>
      <p:sp>
        <p:nvSpPr>
          <p:cNvPr id="12" name="Content Placeholder 5">
            <a:extLst>
              <a:ext uri="{FF2B5EF4-FFF2-40B4-BE49-F238E27FC236}">
                <a16:creationId xmlns:a16="http://schemas.microsoft.com/office/drawing/2014/main" id="{C5F1599D-1258-3D43-90D4-59C8E04C56EC}"/>
              </a:ext>
            </a:extLst>
          </p:cNvPr>
          <p:cNvSpPr txBox="1">
            <a:spLocks/>
          </p:cNvSpPr>
          <p:nvPr/>
        </p:nvSpPr>
        <p:spPr>
          <a:xfrm>
            <a:off x="838200" y="1552569"/>
            <a:ext cx="9234488"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METRICS</a:t>
            </a:r>
          </a:p>
          <a:p>
            <a:r>
              <a:rPr lang="en-US" dirty="0"/>
              <a:t>MIG </a:t>
            </a:r>
            <a:r>
              <a:rPr lang="en-US" sz="1800" dirty="0"/>
              <a:t>(Chen et al. 2018)</a:t>
            </a:r>
          </a:p>
          <a:p>
            <a:r>
              <a:rPr lang="en-US" dirty="0" err="1"/>
              <a:t>FactorVAE</a:t>
            </a:r>
            <a:r>
              <a:rPr lang="en-US" dirty="0"/>
              <a:t> metric </a:t>
            </a:r>
            <a:r>
              <a:rPr lang="en-US" sz="1800" dirty="0"/>
              <a:t>(Kim, Minh 2018)</a:t>
            </a:r>
          </a:p>
          <a:p>
            <a:r>
              <a:rPr lang="en-US" dirty="0"/>
              <a:t>Beta-VAE metric </a:t>
            </a:r>
            <a:r>
              <a:rPr lang="en-US" sz="1800" dirty="0"/>
              <a:t>(Higgins et al. 2017)</a:t>
            </a:r>
          </a:p>
          <a:p>
            <a:r>
              <a:rPr lang="en-US" dirty="0"/>
              <a:t>Informativeness, Completeness and Disentanglement </a:t>
            </a:r>
            <a:r>
              <a:rPr lang="en-US" sz="1800" dirty="0"/>
              <a:t>(Eastwood &amp; Williams 2018)</a:t>
            </a:r>
          </a:p>
          <a:p>
            <a:r>
              <a:rPr lang="en-US" dirty="0"/>
              <a:t>Interventional Robustness </a:t>
            </a:r>
            <a:r>
              <a:rPr lang="en-US" sz="1800" dirty="0"/>
              <a:t>(Suter et al 2019)</a:t>
            </a:r>
          </a:p>
          <a:p>
            <a:r>
              <a:rPr lang="en-US" dirty="0"/>
              <a:t>SAP </a:t>
            </a:r>
            <a:r>
              <a:rPr lang="en-US" sz="1800" dirty="0"/>
              <a:t>(Kumar et al. 2018)</a:t>
            </a:r>
          </a:p>
          <a:p>
            <a:endParaRPr lang="en-US" dirty="0"/>
          </a:p>
          <a:p>
            <a:endParaRPr lang="en-US" dirty="0"/>
          </a:p>
        </p:txBody>
      </p:sp>
    </p:spTree>
    <p:extLst>
      <p:ext uri="{BB962C8B-B14F-4D97-AF65-F5344CB8AC3E}">
        <p14:creationId xmlns:p14="http://schemas.microsoft.com/office/powerpoint/2010/main" val="9902652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p:txBody>
          <a:bodyPr>
            <a:normAutofit/>
          </a:bodyPr>
          <a:lstStyle/>
          <a:p>
            <a:r>
              <a:rPr lang="en-US" sz="3600" dirty="0"/>
              <a:t>Disentanglement – Qualitative Assessment</a:t>
            </a:r>
          </a:p>
        </p:txBody>
      </p:sp>
      <p:pic>
        <p:nvPicPr>
          <p:cNvPr id="7" name="Picture 6">
            <a:extLst>
              <a:ext uri="{FF2B5EF4-FFF2-40B4-BE49-F238E27FC236}">
                <a16:creationId xmlns:a16="http://schemas.microsoft.com/office/drawing/2014/main" id="{8D15E861-DFDC-AB4E-93FD-C93267EB9552}"/>
              </a:ext>
            </a:extLst>
          </p:cNvPr>
          <p:cNvPicPr>
            <a:picLocks noChangeAspect="1"/>
          </p:cNvPicPr>
          <p:nvPr/>
        </p:nvPicPr>
        <p:blipFill>
          <a:blip r:embed="rId2"/>
          <a:stretch>
            <a:fillRect/>
          </a:stretch>
        </p:blipFill>
        <p:spPr>
          <a:xfrm>
            <a:off x="2188564" y="1342925"/>
            <a:ext cx="6610662" cy="5149950"/>
          </a:xfrm>
          <a:prstGeom prst="rect">
            <a:avLst/>
          </a:prstGeom>
        </p:spPr>
      </p:pic>
      <p:sp>
        <p:nvSpPr>
          <p:cNvPr id="3" name="Date Placeholder 2">
            <a:extLst>
              <a:ext uri="{FF2B5EF4-FFF2-40B4-BE49-F238E27FC236}">
                <a16:creationId xmlns:a16="http://schemas.microsoft.com/office/drawing/2014/main" id="{02CC1F73-BDE2-7B48-9BA9-AAF03C7D8B3C}"/>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4E473C2A-AEB2-F940-B405-91C912632D69}"/>
              </a:ext>
            </a:extLst>
          </p:cNvPr>
          <p:cNvSpPr>
            <a:spLocks noGrp="1"/>
          </p:cNvSpPr>
          <p:nvPr>
            <p:ph type="sldNum" sz="quarter" idx="12"/>
          </p:nvPr>
        </p:nvSpPr>
        <p:spPr/>
        <p:txBody>
          <a:bodyPr/>
          <a:lstStyle/>
          <a:p>
            <a:fld id="{6D22F896-40B5-4ADD-8801-0D06FADFA095}" type="slidenum">
              <a:rPr lang="en-US" smtClean="0"/>
              <a:t>84</a:t>
            </a:fld>
            <a:endParaRPr lang="en-US" dirty="0"/>
          </a:p>
        </p:txBody>
      </p:sp>
    </p:spTree>
    <p:extLst>
      <p:ext uri="{BB962C8B-B14F-4D97-AF65-F5344CB8AC3E}">
        <p14:creationId xmlns:p14="http://schemas.microsoft.com/office/powerpoint/2010/main" val="27921571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endParaRPr lang="en-US" dirty="0"/>
          </a:p>
        </p:txBody>
      </p:sp>
      <p:sp>
        <p:nvSpPr>
          <p:cNvPr id="3" name="Date Placeholder 2">
            <a:extLst>
              <a:ext uri="{FF2B5EF4-FFF2-40B4-BE49-F238E27FC236}">
                <a16:creationId xmlns:a16="http://schemas.microsoft.com/office/drawing/2014/main" id="{6C762D07-0E32-D246-B704-35E283FAB62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0FC9F6E8-66AB-2B41-9B4A-D8FF45C32616}"/>
              </a:ext>
            </a:extLst>
          </p:cNvPr>
          <p:cNvSpPr>
            <a:spLocks noGrp="1"/>
          </p:cNvSpPr>
          <p:nvPr>
            <p:ph type="sldNum" sz="quarter" idx="12"/>
          </p:nvPr>
        </p:nvSpPr>
        <p:spPr/>
        <p:txBody>
          <a:bodyPr/>
          <a:lstStyle/>
          <a:p>
            <a:fld id="{6D22F896-40B5-4ADD-8801-0D06FADFA095}" type="slidenum">
              <a:rPr lang="en-US" smtClean="0"/>
              <a:t>85</a:t>
            </a:fld>
            <a:endParaRPr lang="en-US" dirty="0"/>
          </a:p>
        </p:txBody>
      </p:sp>
      <p:pic>
        <p:nvPicPr>
          <p:cNvPr id="9" name="Picture 8">
            <a:extLst>
              <a:ext uri="{FF2B5EF4-FFF2-40B4-BE49-F238E27FC236}">
                <a16:creationId xmlns:a16="http://schemas.microsoft.com/office/drawing/2014/main" id="{57DFDB88-464E-5C4A-80A0-5137EDEAB44B}"/>
              </a:ext>
            </a:extLst>
          </p:cNvPr>
          <p:cNvPicPr>
            <a:picLocks noChangeAspect="1"/>
          </p:cNvPicPr>
          <p:nvPr/>
        </p:nvPicPr>
        <p:blipFill>
          <a:blip r:embed="rId2"/>
          <a:stretch>
            <a:fillRect/>
          </a:stretch>
        </p:blipFill>
        <p:spPr>
          <a:xfrm>
            <a:off x="439606" y="2233465"/>
            <a:ext cx="10914194" cy="4259410"/>
          </a:xfrm>
          <a:prstGeom prst="rect">
            <a:avLst/>
          </a:prstGeom>
        </p:spPr>
      </p:pic>
      <p:sp>
        <p:nvSpPr>
          <p:cNvPr id="10" name="TextBox 9">
            <a:extLst>
              <a:ext uri="{FF2B5EF4-FFF2-40B4-BE49-F238E27FC236}">
                <a16:creationId xmlns:a16="http://schemas.microsoft.com/office/drawing/2014/main" id="{22A1C6C1-4F66-FC48-B423-E8E5E836DF17}"/>
              </a:ext>
            </a:extLst>
          </p:cNvPr>
          <p:cNvSpPr txBox="1"/>
          <p:nvPr/>
        </p:nvSpPr>
        <p:spPr>
          <a:xfrm>
            <a:off x="9223696" y="6488668"/>
            <a:ext cx="2219647" cy="369332"/>
          </a:xfrm>
          <a:prstGeom prst="rect">
            <a:avLst/>
          </a:prstGeom>
          <a:noFill/>
        </p:spPr>
        <p:txBody>
          <a:bodyPr wrap="none" rtlCol="0">
            <a:spAutoFit/>
          </a:bodyPr>
          <a:lstStyle/>
          <a:p>
            <a:r>
              <a:rPr lang="en-US" dirty="0" err="1"/>
              <a:t>Tschannen</a:t>
            </a:r>
            <a:r>
              <a:rPr lang="en-US" dirty="0"/>
              <a:t> et al. 2018</a:t>
            </a:r>
          </a:p>
        </p:txBody>
      </p:sp>
    </p:spTree>
    <p:extLst>
      <p:ext uri="{BB962C8B-B14F-4D97-AF65-F5344CB8AC3E}">
        <p14:creationId xmlns:p14="http://schemas.microsoft.com/office/powerpoint/2010/main" val="25491056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endParaRPr lang="en-US" dirty="0"/>
          </a:p>
        </p:txBody>
      </p:sp>
      <p:sp>
        <p:nvSpPr>
          <p:cNvPr id="3" name="Rectangle 2">
            <a:extLst>
              <a:ext uri="{FF2B5EF4-FFF2-40B4-BE49-F238E27FC236}">
                <a16:creationId xmlns:a16="http://schemas.microsoft.com/office/drawing/2014/main" id="{DEEFC2F3-EC9B-7D46-81D2-C0ECBB5438D5}"/>
              </a:ext>
            </a:extLst>
          </p:cNvPr>
          <p:cNvSpPr/>
          <p:nvPr/>
        </p:nvSpPr>
        <p:spPr>
          <a:xfrm>
            <a:off x="1543986" y="1663907"/>
            <a:ext cx="7270229" cy="479685"/>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1E884CD-034B-A143-9680-0D2A4F9DE51F}"/>
              </a:ext>
            </a:extLst>
          </p:cNvPr>
          <p:cNvSpPr txBox="1"/>
          <p:nvPr/>
        </p:nvSpPr>
        <p:spPr>
          <a:xfrm>
            <a:off x="8366839" y="2606184"/>
            <a:ext cx="1905586" cy="369332"/>
          </a:xfrm>
          <a:prstGeom prst="rect">
            <a:avLst/>
          </a:prstGeom>
          <a:noFill/>
        </p:spPr>
        <p:txBody>
          <a:bodyPr wrap="none" rtlCol="0">
            <a:spAutoFit/>
          </a:bodyPr>
          <a:lstStyle/>
          <a:p>
            <a:r>
              <a:rPr lang="en-US" dirty="0"/>
              <a:t>Higgins et al. 2017</a:t>
            </a:r>
          </a:p>
        </p:txBody>
      </p:sp>
      <p:sp>
        <p:nvSpPr>
          <p:cNvPr id="12" name="TextBox 11">
            <a:extLst>
              <a:ext uri="{FF2B5EF4-FFF2-40B4-BE49-F238E27FC236}">
                <a16:creationId xmlns:a16="http://schemas.microsoft.com/office/drawing/2014/main" id="{D9C86D83-D997-5140-9CF9-96C1E14B44CA}"/>
              </a:ext>
            </a:extLst>
          </p:cNvPr>
          <p:cNvSpPr txBox="1"/>
          <p:nvPr/>
        </p:nvSpPr>
        <p:spPr>
          <a:xfrm>
            <a:off x="8981668" y="3370347"/>
            <a:ext cx="1837362" cy="369332"/>
          </a:xfrm>
          <a:prstGeom prst="rect">
            <a:avLst/>
          </a:prstGeom>
          <a:noFill/>
        </p:spPr>
        <p:txBody>
          <a:bodyPr wrap="none" rtlCol="0">
            <a:spAutoFit/>
          </a:bodyPr>
          <a:lstStyle/>
          <a:p>
            <a:r>
              <a:rPr lang="en-US" dirty="0"/>
              <a:t>Kumar et al. 2018</a:t>
            </a:r>
          </a:p>
        </p:txBody>
      </p:sp>
      <p:pic>
        <p:nvPicPr>
          <p:cNvPr id="16" name="Picture 15">
            <a:extLst>
              <a:ext uri="{FF2B5EF4-FFF2-40B4-BE49-F238E27FC236}">
                <a16:creationId xmlns:a16="http://schemas.microsoft.com/office/drawing/2014/main" id="{B7A7D063-2882-244B-98CD-CD13077B9183}"/>
              </a:ext>
            </a:extLst>
          </p:cNvPr>
          <p:cNvPicPr>
            <a:picLocks noChangeAspect="1"/>
          </p:cNvPicPr>
          <p:nvPr/>
        </p:nvPicPr>
        <p:blipFill>
          <a:blip r:embed="rId2"/>
          <a:stretch>
            <a:fillRect/>
          </a:stretch>
        </p:blipFill>
        <p:spPr>
          <a:xfrm>
            <a:off x="1031499" y="3297532"/>
            <a:ext cx="7782716" cy="631533"/>
          </a:xfrm>
          <a:prstGeom prst="rect">
            <a:avLst/>
          </a:prstGeom>
        </p:spPr>
      </p:pic>
      <p:pic>
        <p:nvPicPr>
          <p:cNvPr id="18" name="Picture 17">
            <a:extLst>
              <a:ext uri="{FF2B5EF4-FFF2-40B4-BE49-F238E27FC236}">
                <a16:creationId xmlns:a16="http://schemas.microsoft.com/office/drawing/2014/main" id="{C37BA74C-BDAA-D247-B575-DD16469217E2}"/>
              </a:ext>
            </a:extLst>
          </p:cNvPr>
          <p:cNvPicPr>
            <a:picLocks noChangeAspect="1"/>
          </p:cNvPicPr>
          <p:nvPr/>
        </p:nvPicPr>
        <p:blipFill>
          <a:blip r:embed="rId3"/>
          <a:stretch>
            <a:fillRect/>
          </a:stretch>
        </p:blipFill>
        <p:spPr>
          <a:xfrm>
            <a:off x="1083102" y="2625370"/>
            <a:ext cx="7203247" cy="330960"/>
          </a:xfrm>
          <a:prstGeom prst="rect">
            <a:avLst/>
          </a:prstGeom>
        </p:spPr>
      </p:pic>
      <p:sp>
        <p:nvSpPr>
          <p:cNvPr id="24" name="TextBox 23">
            <a:extLst>
              <a:ext uri="{FF2B5EF4-FFF2-40B4-BE49-F238E27FC236}">
                <a16:creationId xmlns:a16="http://schemas.microsoft.com/office/drawing/2014/main" id="{BFAE9933-5DE3-4249-A64B-5B277C1BEA2E}"/>
              </a:ext>
            </a:extLst>
          </p:cNvPr>
          <p:cNvSpPr txBox="1"/>
          <p:nvPr/>
        </p:nvSpPr>
        <p:spPr>
          <a:xfrm>
            <a:off x="9223696" y="6488668"/>
            <a:ext cx="2219647" cy="369332"/>
          </a:xfrm>
          <a:prstGeom prst="rect">
            <a:avLst/>
          </a:prstGeom>
          <a:noFill/>
        </p:spPr>
        <p:txBody>
          <a:bodyPr wrap="none" rtlCol="0">
            <a:spAutoFit/>
          </a:bodyPr>
          <a:lstStyle/>
          <a:p>
            <a:r>
              <a:rPr lang="en-US" dirty="0" err="1"/>
              <a:t>Tschannen</a:t>
            </a:r>
            <a:r>
              <a:rPr lang="en-US" dirty="0"/>
              <a:t> et al. 2018</a:t>
            </a:r>
          </a:p>
        </p:txBody>
      </p:sp>
      <p:pic>
        <p:nvPicPr>
          <p:cNvPr id="8" name="Picture 7">
            <a:extLst>
              <a:ext uri="{FF2B5EF4-FFF2-40B4-BE49-F238E27FC236}">
                <a16:creationId xmlns:a16="http://schemas.microsoft.com/office/drawing/2014/main" id="{20B18817-1E8A-604F-ACAC-40ADD4B24FA9}"/>
              </a:ext>
            </a:extLst>
          </p:cNvPr>
          <p:cNvPicPr>
            <a:picLocks noChangeAspect="1"/>
          </p:cNvPicPr>
          <p:nvPr/>
        </p:nvPicPr>
        <p:blipFill>
          <a:blip r:embed="rId4"/>
          <a:stretch>
            <a:fillRect/>
          </a:stretch>
        </p:blipFill>
        <p:spPr>
          <a:xfrm>
            <a:off x="1009303" y="4107529"/>
            <a:ext cx="6469879" cy="302937"/>
          </a:xfrm>
          <a:prstGeom prst="rect">
            <a:avLst/>
          </a:prstGeom>
        </p:spPr>
      </p:pic>
      <p:sp>
        <p:nvSpPr>
          <p:cNvPr id="9" name="TextBox 8">
            <a:extLst>
              <a:ext uri="{FF2B5EF4-FFF2-40B4-BE49-F238E27FC236}">
                <a16:creationId xmlns:a16="http://schemas.microsoft.com/office/drawing/2014/main" id="{4A539F56-E5BA-164A-B34E-B2BC4337024B}"/>
              </a:ext>
            </a:extLst>
          </p:cNvPr>
          <p:cNvSpPr txBox="1"/>
          <p:nvPr/>
        </p:nvSpPr>
        <p:spPr>
          <a:xfrm>
            <a:off x="8234737" y="4074331"/>
            <a:ext cx="1769780" cy="369332"/>
          </a:xfrm>
          <a:prstGeom prst="rect">
            <a:avLst/>
          </a:prstGeom>
          <a:noFill/>
        </p:spPr>
        <p:txBody>
          <a:bodyPr wrap="none" rtlCol="0">
            <a:spAutoFit/>
          </a:bodyPr>
          <a:lstStyle/>
          <a:p>
            <a:r>
              <a:rPr lang="en-US" dirty="0"/>
              <a:t>Lopez et al. 2018</a:t>
            </a:r>
          </a:p>
        </p:txBody>
      </p:sp>
      <p:pic>
        <p:nvPicPr>
          <p:cNvPr id="11" name="Picture 10">
            <a:extLst>
              <a:ext uri="{FF2B5EF4-FFF2-40B4-BE49-F238E27FC236}">
                <a16:creationId xmlns:a16="http://schemas.microsoft.com/office/drawing/2014/main" id="{14F9D12C-A582-B64B-945E-70B302C34C06}"/>
              </a:ext>
            </a:extLst>
          </p:cNvPr>
          <p:cNvPicPr>
            <a:picLocks noChangeAspect="1"/>
          </p:cNvPicPr>
          <p:nvPr/>
        </p:nvPicPr>
        <p:blipFill>
          <a:blip r:embed="rId5"/>
          <a:stretch>
            <a:fillRect/>
          </a:stretch>
        </p:blipFill>
        <p:spPr>
          <a:xfrm>
            <a:off x="643181" y="4838494"/>
            <a:ext cx="8338487" cy="1852997"/>
          </a:xfrm>
          <a:prstGeom prst="rect">
            <a:avLst/>
          </a:prstGeom>
        </p:spPr>
      </p:pic>
      <p:sp>
        <p:nvSpPr>
          <p:cNvPr id="19" name="TextBox 18">
            <a:extLst>
              <a:ext uri="{FF2B5EF4-FFF2-40B4-BE49-F238E27FC236}">
                <a16:creationId xmlns:a16="http://schemas.microsoft.com/office/drawing/2014/main" id="{E7933982-171C-1040-954E-1B5C538D4ACB}"/>
              </a:ext>
            </a:extLst>
          </p:cNvPr>
          <p:cNvSpPr txBox="1"/>
          <p:nvPr/>
        </p:nvSpPr>
        <p:spPr>
          <a:xfrm>
            <a:off x="9119627" y="5649126"/>
            <a:ext cx="2047740" cy="369332"/>
          </a:xfrm>
          <a:prstGeom prst="rect">
            <a:avLst/>
          </a:prstGeom>
          <a:noFill/>
        </p:spPr>
        <p:txBody>
          <a:bodyPr wrap="none" rtlCol="0">
            <a:spAutoFit/>
          </a:bodyPr>
          <a:lstStyle/>
          <a:p>
            <a:r>
              <a:rPr lang="en-US" dirty="0" err="1"/>
              <a:t>Esmaeili</a:t>
            </a:r>
            <a:r>
              <a:rPr lang="en-US" dirty="0"/>
              <a:t> et al. 2018 </a:t>
            </a:r>
          </a:p>
        </p:txBody>
      </p:sp>
      <p:sp>
        <p:nvSpPr>
          <p:cNvPr id="22" name="TextBox 21">
            <a:extLst>
              <a:ext uri="{FF2B5EF4-FFF2-40B4-BE49-F238E27FC236}">
                <a16:creationId xmlns:a16="http://schemas.microsoft.com/office/drawing/2014/main" id="{88018A9C-39FD-CB4C-B58B-E30D14842E67}"/>
              </a:ext>
            </a:extLst>
          </p:cNvPr>
          <p:cNvSpPr txBox="1"/>
          <p:nvPr/>
        </p:nvSpPr>
        <p:spPr>
          <a:xfrm>
            <a:off x="648500" y="5527407"/>
            <a:ext cx="1380443" cy="369332"/>
          </a:xfrm>
          <a:prstGeom prst="rect">
            <a:avLst/>
          </a:prstGeom>
          <a:noFill/>
        </p:spPr>
        <p:txBody>
          <a:bodyPr wrap="none" rtlCol="0">
            <a:spAutoFit/>
          </a:bodyPr>
          <a:lstStyle/>
          <a:p>
            <a:r>
              <a:rPr lang="en-US" dirty="0"/>
              <a:t>Between grp</a:t>
            </a:r>
          </a:p>
        </p:txBody>
      </p:sp>
      <p:sp>
        <p:nvSpPr>
          <p:cNvPr id="25" name="TextBox 24">
            <a:extLst>
              <a:ext uri="{FF2B5EF4-FFF2-40B4-BE49-F238E27FC236}">
                <a16:creationId xmlns:a16="http://schemas.microsoft.com/office/drawing/2014/main" id="{5A95F3B4-F4DB-9A4A-804B-C22270E1233E}"/>
              </a:ext>
            </a:extLst>
          </p:cNvPr>
          <p:cNvSpPr txBox="1"/>
          <p:nvPr/>
        </p:nvSpPr>
        <p:spPr>
          <a:xfrm>
            <a:off x="748657" y="6237941"/>
            <a:ext cx="1180131" cy="369332"/>
          </a:xfrm>
          <a:prstGeom prst="rect">
            <a:avLst/>
          </a:prstGeom>
          <a:noFill/>
        </p:spPr>
        <p:txBody>
          <a:bodyPr wrap="none" rtlCol="0">
            <a:spAutoFit/>
          </a:bodyPr>
          <a:lstStyle/>
          <a:p>
            <a:r>
              <a:rPr lang="en-US" dirty="0"/>
              <a:t>Within grp</a:t>
            </a:r>
          </a:p>
        </p:txBody>
      </p:sp>
      <p:sp>
        <p:nvSpPr>
          <p:cNvPr id="6" name="Date Placeholder 5">
            <a:extLst>
              <a:ext uri="{FF2B5EF4-FFF2-40B4-BE49-F238E27FC236}">
                <a16:creationId xmlns:a16="http://schemas.microsoft.com/office/drawing/2014/main" id="{0690AD08-1F8E-0F41-9357-2376147383FF}"/>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99D749D6-5003-A842-AB0E-7BAAAF8888E8}"/>
              </a:ext>
            </a:extLst>
          </p:cNvPr>
          <p:cNvSpPr>
            <a:spLocks noGrp="1"/>
          </p:cNvSpPr>
          <p:nvPr>
            <p:ph type="sldNum" sz="quarter" idx="12"/>
          </p:nvPr>
        </p:nvSpPr>
        <p:spPr/>
        <p:txBody>
          <a:bodyPr/>
          <a:lstStyle/>
          <a:p>
            <a:fld id="{6D22F896-40B5-4ADD-8801-0D06FADFA095}" type="slidenum">
              <a:rPr lang="en-US" smtClean="0"/>
              <a:t>86</a:t>
            </a:fld>
            <a:endParaRPr lang="en-US" dirty="0"/>
          </a:p>
        </p:txBody>
      </p:sp>
    </p:spTree>
    <p:extLst>
      <p:ext uri="{BB962C8B-B14F-4D97-AF65-F5344CB8AC3E}">
        <p14:creationId xmlns:p14="http://schemas.microsoft.com/office/powerpoint/2010/main" val="127733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r>
              <a:rPr lang="en-US" dirty="0"/>
              <a:t>Incorporating Supervision :</a:t>
            </a:r>
          </a:p>
          <a:p>
            <a:pPr lvl="1"/>
            <a:r>
              <a:rPr lang="en-US" dirty="0"/>
              <a:t>Introducing cycle-consistency (e.g. Jha et al. 2018)</a:t>
            </a:r>
          </a:p>
          <a:p>
            <a:pPr lvl="1"/>
            <a:r>
              <a:rPr lang="en-US" dirty="0"/>
              <a:t>Introducing </a:t>
            </a:r>
            <a:r>
              <a:rPr lang="en-US" dirty="0" err="1"/>
              <a:t>adversariality</a:t>
            </a:r>
            <a:r>
              <a:rPr lang="en-US" dirty="0"/>
              <a:t> (e.g. Mathieu et al. 2016)</a:t>
            </a:r>
          </a:p>
          <a:p>
            <a:pPr lvl="1"/>
            <a:r>
              <a:rPr lang="en-US" dirty="0"/>
              <a:t>Training partitions of the network (e.g. Kulkarni et al. 2015)</a:t>
            </a:r>
          </a:p>
          <a:p>
            <a:pPr lvl="1"/>
            <a:r>
              <a:rPr lang="en-US" dirty="0"/>
              <a:t>Injecting labels (e.g. </a:t>
            </a:r>
            <a:r>
              <a:rPr lang="en-US" dirty="0" err="1"/>
              <a:t>Lample</a:t>
            </a:r>
            <a:r>
              <a:rPr lang="en-US" dirty="0"/>
              <a:t> et al. 2017)</a:t>
            </a:r>
          </a:p>
          <a:p>
            <a:endParaRPr lang="en-US" dirty="0"/>
          </a:p>
        </p:txBody>
      </p:sp>
      <p:sp>
        <p:nvSpPr>
          <p:cNvPr id="3" name="Date Placeholder 2">
            <a:extLst>
              <a:ext uri="{FF2B5EF4-FFF2-40B4-BE49-F238E27FC236}">
                <a16:creationId xmlns:a16="http://schemas.microsoft.com/office/drawing/2014/main" id="{6C762D07-0E32-D246-B704-35E283FAB62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0FC9F6E8-66AB-2B41-9B4A-D8FF45C32616}"/>
              </a:ext>
            </a:extLst>
          </p:cNvPr>
          <p:cNvSpPr>
            <a:spLocks noGrp="1"/>
          </p:cNvSpPr>
          <p:nvPr>
            <p:ph type="sldNum" sz="quarter" idx="12"/>
          </p:nvPr>
        </p:nvSpPr>
        <p:spPr/>
        <p:txBody>
          <a:bodyPr/>
          <a:lstStyle/>
          <a:p>
            <a:fld id="{6D22F896-40B5-4ADD-8801-0D06FADFA095}" type="slidenum">
              <a:rPr lang="en-US" smtClean="0"/>
              <a:t>87</a:t>
            </a:fld>
            <a:endParaRPr lang="en-US" dirty="0"/>
          </a:p>
        </p:txBody>
      </p:sp>
    </p:spTree>
    <p:extLst>
      <p:ext uri="{BB962C8B-B14F-4D97-AF65-F5344CB8AC3E}">
        <p14:creationId xmlns:p14="http://schemas.microsoft.com/office/powerpoint/2010/main" val="240860263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r>
              <a:rPr lang="en-US" dirty="0"/>
              <a:t>Incorporating Supervision :</a:t>
            </a:r>
          </a:p>
          <a:p>
            <a:pPr lvl="1"/>
            <a:r>
              <a:rPr lang="en-US" dirty="0"/>
              <a:t>Introducing cycle-consistency (e.g. Jha et al. 2018)</a:t>
            </a:r>
          </a:p>
          <a:p>
            <a:pPr lvl="1"/>
            <a:r>
              <a:rPr lang="en-US" dirty="0"/>
              <a:t>Introducing </a:t>
            </a:r>
            <a:r>
              <a:rPr lang="en-US" dirty="0" err="1"/>
              <a:t>adversariality</a:t>
            </a:r>
            <a:r>
              <a:rPr lang="en-US" dirty="0"/>
              <a:t> (e.g. Mathieu et al. 2016)</a:t>
            </a:r>
          </a:p>
          <a:p>
            <a:pPr lvl="1"/>
            <a:r>
              <a:rPr lang="en-US" dirty="0"/>
              <a:t>Training partitions of the network (e.g. Kulkarni</a:t>
            </a:r>
          </a:p>
        </p:txBody>
      </p:sp>
      <p:sp>
        <p:nvSpPr>
          <p:cNvPr id="3" name="Rectangle 2">
            <a:extLst>
              <a:ext uri="{FF2B5EF4-FFF2-40B4-BE49-F238E27FC236}">
                <a16:creationId xmlns:a16="http://schemas.microsoft.com/office/drawing/2014/main" id="{DEEFC2F3-EC9B-7D46-81D2-C0ECBB5438D5}"/>
              </a:ext>
            </a:extLst>
          </p:cNvPr>
          <p:cNvSpPr/>
          <p:nvPr/>
        </p:nvSpPr>
        <p:spPr>
          <a:xfrm>
            <a:off x="1543987" y="2547186"/>
            <a:ext cx="6250898" cy="479685"/>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F266C8D-FC41-0A47-AA88-6A36AA77610D}"/>
              </a:ext>
            </a:extLst>
          </p:cNvPr>
          <p:cNvPicPr>
            <a:picLocks noChangeAspect="1"/>
          </p:cNvPicPr>
          <p:nvPr/>
        </p:nvPicPr>
        <p:blipFill>
          <a:blip r:embed="rId2"/>
          <a:stretch>
            <a:fillRect/>
          </a:stretch>
        </p:blipFill>
        <p:spPr>
          <a:xfrm>
            <a:off x="1326273" y="3026871"/>
            <a:ext cx="7275623" cy="3780813"/>
          </a:xfrm>
          <a:prstGeom prst="rect">
            <a:avLst/>
          </a:prstGeom>
        </p:spPr>
      </p:pic>
      <p:sp>
        <p:nvSpPr>
          <p:cNvPr id="7" name="TextBox 6">
            <a:extLst>
              <a:ext uri="{FF2B5EF4-FFF2-40B4-BE49-F238E27FC236}">
                <a16:creationId xmlns:a16="http://schemas.microsoft.com/office/drawing/2014/main" id="{17A66EE5-5EB8-5D4A-AA82-C2571754A0A5}"/>
              </a:ext>
            </a:extLst>
          </p:cNvPr>
          <p:cNvSpPr txBox="1"/>
          <p:nvPr/>
        </p:nvSpPr>
        <p:spPr>
          <a:xfrm>
            <a:off x="8975382" y="6270172"/>
            <a:ext cx="1552413" cy="369332"/>
          </a:xfrm>
          <a:prstGeom prst="rect">
            <a:avLst/>
          </a:prstGeom>
          <a:noFill/>
        </p:spPr>
        <p:txBody>
          <a:bodyPr wrap="none" rtlCol="0">
            <a:spAutoFit/>
          </a:bodyPr>
          <a:lstStyle/>
          <a:p>
            <a:r>
              <a:rPr lang="en-US" dirty="0"/>
              <a:t>Lee et al. 2018</a:t>
            </a:r>
          </a:p>
        </p:txBody>
      </p:sp>
      <p:sp>
        <p:nvSpPr>
          <p:cNvPr id="4" name="Date Placeholder 3">
            <a:extLst>
              <a:ext uri="{FF2B5EF4-FFF2-40B4-BE49-F238E27FC236}">
                <a16:creationId xmlns:a16="http://schemas.microsoft.com/office/drawing/2014/main" id="{0CACA188-39E2-E04D-A052-EE3FBB8F795D}"/>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45E7D705-5396-A843-A236-1CCBA08B0C8B}"/>
              </a:ext>
            </a:extLst>
          </p:cNvPr>
          <p:cNvSpPr>
            <a:spLocks noGrp="1"/>
          </p:cNvSpPr>
          <p:nvPr>
            <p:ph type="sldNum" sz="quarter" idx="12"/>
          </p:nvPr>
        </p:nvSpPr>
        <p:spPr/>
        <p:txBody>
          <a:bodyPr/>
          <a:lstStyle/>
          <a:p>
            <a:fld id="{6D22F896-40B5-4ADD-8801-0D06FADFA095}" type="slidenum">
              <a:rPr lang="en-US" smtClean="0"/>
              <a:t>88</a:t>
            </a:fld>
            <a:endParaRPr lang="en-US" dirty="0"/>
          </a:p>
        </p:txBody>
      </p:sp>
    </p:spTree>
    <p:extLst>
      <p:ext uri="{BB962C8B-B14F-4D97-AF65-F5344CB8AC3E}">
        <p14:creationId xmlns:p14="http://schemas.microsoft.com/office/powerpoint/2010/main" val="11596033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r>
              <a:rPr lang="en-US" dirty="0"/>
              <a:t>Incorporating Supervision :</a:t>
            </a:r>
          </a:p>
          <a:p>
            <a:pPr lvl="1"/>
            <a:r>
              <a:rPr lang="en-US" dirty="0"/>
              <a:t>Introducing cycle-consistency (e.g. Jha et al. 2018)</a:t>
            </a:r>
          </a:p>
          <a:p>
            <a:pPr lvl="1"/>
            <a:r>
              <a:rPr lang="en-US" dirty="0"/>
              <a:t>Introducing </a:t>
            </a:r>
            <a:r>
              <a:rPr lang="en-US" dirty="0" err="1"/>
              <a:t>adversariality</a:t>
            </a:r>
            <a:r>
              <a:rPr lang="en-US" dirty="0"/>
              <a:t> (e.g. Mathieu et al. 2016)</a:t>
            </a:r>
          </a:p>
          <a:p>
            <a:endParaRPr lang="en-US" dirty="0"/>
          </a:p>
        </p:txBody>
      </p:sp>
      <p:sp>
        <p:nvSpPr>
          <p:cNvPr id="3" name="Rectangle 2">
            <a:extLst>
              <a:ext uri="{FF2B5EF4-FFF2-40B4-BE49-F238E27FC236}">
                <a16:creationId xmlns:a16="http://schemas.microsoft.com/office/drawing/2014/main" id="{DEEFC2F3-EC9B-7D46-81D2-C0ECBB5438D5}"/>
              </a:ext>
            </a:extLst>
          </p:cNvPr>
          <p:cNvSpPr/>
          <p:nvPr/>
        </p:nvSpPr>
        <p:spPr>
          <a:xfrm>
            <a:off x="1543986" y="2949315"/>
            <a:ext cx="6505732" cy="479685"/>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1121B937-69A7-3C4E-A37C-DA9F42231974}"/>
              </a:ext>
            </a:extLst>
          </p:cNvPr>
          <p:cNvPicPr>
            <a:picLocks noChangeAspect="1"/>
          </p:cNvPicPr>
          <p:nvPr/>
        </p:nvPicPr>
        <p:blipFill>
          <a:blip r:embed="rId2"/>
          <a:stretch>
            <a:fillRect/>
          </a:stretch>
        </p:blipFill>
        <p:spPr>
          <a:xfrm>
            <a:off x="1187854" y="3480908"/>
            <a:ext cx="5164178" cy="3311745"/>
          </a:xfrm>
          <a:prstGeom prst="rect">
            <a:avLst/>
          </a:prstGeom>
        </p:spPr>
      </p:pic>
      <p:sp>
        <p:nvSpPr>
          <p:cNvPr id="7" name="TextBox 6">
            <a:extLst>
              <a:ext uri="{FF2B5EF4-FFF2-40B4-BE49-F238E27FC236}">
                <a16:creationId xmlns:a16="http://schemas.microsoft.com/office/drawing/2014/main" id="{8F80DC8A-D366-4C45-AAF4-AE187FA84413}"/>
              </a:ext>
            </a:extLst>
          </p:cNvPr>
          <p:cNvSpPr txBox="1"/>
          <p:nvPr/>
        </p:nvSpPr>
        <p:spPr>
          <a:xfrm>
            <a:off x="6352032" y="5136780"/>
            <a:ext cx="2301399" cy="369332"/>
          </a:xfrm>
          <a:prstGeom prst="rect">
            <a:avLst/>
          </a:prstGeom>
          <a:noFill/>
        </p:spPr>
        <p:txBody>
          <a:bodyPr wrap="none" rtlCol="0">
            <a:spAutoFit/>
          </a:bodyPr>
          <a:lstStyle/>
          <a:p>
            <a:r>
              <a:rPr lang="en-US" dirty="0"/>
              <a:t>Denton, </a:t>
            </a:r>
            <a:r>
              <a:rPr lang="en-US" dirty="0" err="1"/>
              <a:t>Birodkar</a:t>
            </a:r>
            <a:r>
              <a:rPr lang="en-US" dirty="0"/>
              <a:t> 2017</a:t>
            </a:r>
          </a:p>
        </p:txBody>
      </p:sp>
      <p:sp>
        <p:nvSpPr>
          <p:cNvPr id="4" name="Date Placeholder 3">
            <a:extLst>
              <a:ext uri="{FF2B5EF4-FFF2-40B4-BE49-F238E27FC236}">
                <a16:creationId xmlns:a16="http://schemas.microsoft.com/office/drawing/2014/main" id="{2186B8A9-F3F1-4D4A-973C-89F4517DE742}"/>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5470E8BE-BD22-FA4A-9709-AE7BEC08797A}"/>
              </a:ext>
            </a:extLst>
          </p:cNvPr>
          <p:cNvSpPr>
            <a:spLocks noGrp="1"/>
          </p:cNvSpPr>
          <p:nvPr>
            <p:ph type="sldNum" sz="quarter" idx="12"/>
          </p:nvPr>
        </p:nvSpPr>
        <p:spPr/>
        <p:txBody>
          <a:bodyPr/>
          <a:lstStyle/>
          <a:p>
            <a:fld id="{6D22F896-40B5-4ADD-8801-0D06FADFA095}" type="slidenum">
              <a:rPr lang="en-US" smtClean="0"/>
              <a:t>89</a:t>
            </a:fld>
            <a:endParaRPr lang="en-US" dirty="0"/>
          </a:p>
        </p:txBody>
      </p:sp>
    </p:spTree>
    <p:extLst>
      <p:ext uri="{BB962C8B-B14F-4D97-AF65-F5344CB8AC3E}">
        <p14:creationId xmlns:p14="http://schemas.microsoft.com/office/powerpoint/2010/main" val="3391605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61">
            <a:extLst>
              <a:ext uri="{FF2B5EF4-FFF2-40B4-BE49-F238E27FC236}">
                <a16:creationId xmlns:a16="http://schemas.microsoft.com/office/drawing/2014/main" id="{48C496BD-536E-F444-8EF0-CF1959F86890}"/>
              </a:ext>
            </a:extLst>
          </p:cNvPr>
          <p:cNvPicPr>
            <a:picLocks noChangeAspect="1"/>
          </p:cNvPicPr>
          <p:nvPr/>
        </p:nvPicPr>
        <p:blipFill>
          <a:blip r:embed="rId2"/>
          <a:stretch>
            <a:fillRect/>
          </a:stretch>
        </p:blipFill>
        <p:spPr>
          <a:xfrm>
            <a:off x="2213339" y="702196"/>
            <a:ext cx="6281873" cy="4794061"/>
          </a:xfrm>
          <a:prstGeom prst="rect">
            <a:avLst/>
          </a:prstGeom>
        </p:spPr>
      </p:pic>
      <p:sp>
        <p:nvSpPr>
          <p:cNvPr id="65" name="TextBox 64">
            <a:extLst>
              <a:ext uri="{FF2B5EF4-FFF2-40B4-BE49-F238E27FC236}">
                <a16:creationId xmlns:a16="http://schemas.microsoft.com/office/drawing/2014/main" id="{F3A77D07-5C3C-7744-AFCD-5DB26FD6BCAB}"/>
              </a:ext>
            </a:extLst>
          </p:cNvPr>
          <p:cNvSpPr txBox="1"/>
          <p:nvPr/>
        </p:nvSpPr>
        <p:spPr>
          <a:xfrm>
            <a:off x="10496621" y="5220694"/>
            <a:ext cx="1404552" cy="369332"/>
          </a:xfrm>
          <a:prstGeom prst="rect">
            <a:avLst/>
          </a:prstGeom>
          <a:noFill/>
        </p:spPr>
        <p:txBody>
          <a:bodyPr wrap="none" rtlCol="0">
            <a:spAutoFit/>
          </a:bodyPr>
          <a:lstStyle/>
          <a:p>
            <a:r>
              <a:rPr lang="en-US" dirty="0"/>
              <a:t>Fisher 1922</a:t>
            </a:r>
          </a:p>
        </p:txBody>
      </p:sp>
      <p:sp>
        <p:nvSpPr>
          <p:cNvPr id="66" name="TextBox 65">
            <a:extLst>
              <a:ext uri="{FF2B5EF4-FFF2-40B4-BE49-F238E27FC236}">
                <a16:creationId xmlns:a16="http://schemas.microsoft.com/office/drawing/2014/main" id="{AD57C1C5-DE11-B546-A96D-E21F74712F93}"/>
              </a:ext>
            </a:extLst>
          </p:cNvPr>
          <p:cNvSpPr txBox="1"/>
          <p:nvPr/>
        </p:nvSpPr>
        <p:spPr>
          <a:xfrm>
            <a:off x="5637069" y="1286871"/>
            <a:ext cx="1418145" cy="646331"/>
          </a:xfrm>
          <a:prstGeom prst="rect">
            <a:avLst/>
          </a:prstGeom>
          <a:noFill/>
        </p:spPr>
        <p:txBody>
          <a:bodyPr wrap="none" rtlCol="0">
            <a:spAutoFit/>
          </a:bodyPr>
          <a:lstStyle/>
          <a:p>
            <a:r>
              <a:rPr lang="en-US" dirty="0"/>
              <a:t>Modelling</a:t>
            </a:r>
          </a:p>
          <a:p>
            <a:r>
              <a:rPr lang="en-US" dirty="0"/>
              <a:t>distribution</a:t>
            </a:r>
          </a:p>
        </p:txBody>
      </p:sp>
      <p:pic>
        <p:nvPicPr>
          <p:cNvPr id="67" name="Picture 66">
            <a:extLst>
              <a:ext uri="{FF2B5EF4-FFF2-40B4-BE49-F238E27FC236}">
                <a16:creationId xmlns:a16="http://schemas.microsoft.com/office/drawing/2014/main" id="{E7718D00-F4F0-EB40-86D2-99496D01ED91}"/>
              </a:ext>
            </a:extLst>
          </p:cNvPr>
          <p:cNvPicPr>
            <a:picLocks noChangeAspect="1"/>
          </p:cNvPicPr>
          <p:nvPr/>
        </p:nvPicPr>
        <p:blipFill>
          <a:blip r:embed="rId3"/>
          <a:stretch>
            <a:fillRect/>
          </a:stretch>
        </p:blipFill>
        <p:spPr>
          <a:xfrm>
            <a:off x="7055214" y="4649320"/>
            <a:ext cx="3881795" cy="846937"/>
          </a:xfrm>
          <a:prstGeom prst="rect">
            <a:avLst/>
          </a:prstGeom>
        </p:spPr>
      </p:pic>
      <p:pic>
        <p:nvPicPr>
          <p:cNvPr id="69" name="Picture 68">
            <a:extLst>
              <a:ext uri="{FF2B5EF4-FFF2-40B4-BE49-F238E27FC236}">
                <a16:creationId xmlns:a16="http://schemas.microsoft.com/office/drawing/2014/main" id="{7776A132-EF64-6344-A426-923A64C1BC8F}"/>
              </a:ext>
            </a:extLst>
          </p:cNvPr>
          <p:cNvPicPr>
            <a:picLocks noChangeAspect="1"/>
          </p:cNvPicPr>
          <p:nvPr/>
        </p:nvPicPr>
        <p:blipFill>
          <a:blip r:embed="rId4"/>
          <a:stretch>
            <a:fillRect/>
          </a:stretch>
        </p:blipFill>
        <p:spPr>
          <a:xfrm>
            <a:off x="3170164" y="2462467"/>
            <a:ext cx="1160755" cy="369331"/>
          </a:xfrm>
          <a:prstGeom prst="rect">
            <a:avLst/>
          </a:prstGeom>
        </p:spPr>
      </p:pic>
      <p:pic>
        <p:nvPicPr>
          <p:cNvPr id="70" name="Picture 69">
            <a:extLst>
              <a:ext uri="{FF2B5EF4-FFF2-40B4-BE49-F238E27FC236}">
                <a16:creationId xmlns:a16="http://schemas.microsoft.com/office/drawing/2014/main" id="{22AD5AFA-2898-6F44-AF84-97B34AFB2E21}"/>
              </a:ext>
            </a:extLst>
          </p:cNvPr>
          <p:cNvPicPr>
            <a:picLocks noChangeAspect="1"/>
          </p:cNvPicPr>
          <p:nvPr/>
        </p:nvPicPr>
        <p:blipFill>
          <a:blip r:embed="rId5"/>
          <a:stretch>
            <a:fillRect/>
          </a:stretch>
        </p:blipFill>
        <p:spPr>
          <a:xfrm>
            <a:off x="7112767" y="3866265"/>
            <a:ext cx="901637" cy="394466"/>
          </a:xfrm>
          <a:prstGeom prst="rect">
            <a:avLst/>
          </a:prstGeom>
        </p:spPr>
      </p:pic>
      <p:pic>
        <p:nvPicPr>
          <p:cNvPr id="3" name="Picture 2">
            <a:extLst>
              <a:ext uri="{FF2B5EF4-FFF2-40B4-BE49-F238E27FC236}">
                <a16:creationId xmlns:a16="http://schemas.microsoft.com/office/drawing/2014/main" id="{2A85FED3-263F-9749-9E41-5C25D1FFB796}"/>
              </a:ext>
            </a:extLst>
          </p:cNvPr>
          <p:cNvPicPr>
            <a:picLocks noChangeAspect="1"/>
          </p:cNvPicPr>
          <p:nvPr/>
        </p:nvPicPr>
        <p:blipFill>
          <a:blip r:embed="rId6"/>
          <a:stretch>
            <a:fillRect/>
          </a:stretch>
        </p:blipFill>
        <p:spPr>
          <a:xfrm>
            <a:off x="1645959" y="5683795"/>
            <a:ext cx="7004005" cy="944018"/>
          </a:xfrm>
          <a:prstGeom prst="rect">
            <a:avLst/>
          </a:prstGeom>
        </p:spPr>
      </p:pic>
      <p:sp>
        <p:nvSpPr>
          <p:cNvPr id="2" name="Date Placeholder 1">
            <a:extLst>
              <a:ext uri="{FF2B5EF4-FFF2-40B4-BE49-F238E27FC236}">
                <a16:creationId xmlns:a16="http://schemas.microsoft.com/office/drawing/2014/main" id="{F08B71E5-A0FD-474C-9D64-FB6BCECE2ADA}"/>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F7E70B5A-BA79-644E-9576-2B8DE36A5D7A}"/>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6938349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r>
              <a:rPr lang="en-US" dirty="0"/>
              <a:t>Incorporating Supervision :</a:t>
            </a:r>
          </a:p>
          <a:p>
            <a:pPr lvl="1"/>
            <a:r>
              <a:rPr lang="en-US" dirty="0"/>
              <a:t>Introducing cycle-consistency (e.g. Jha et al. 2018)</a:t>
            </a:r>
          </a:p>
          <a:p>
            <a:pPr lvl="1"/>
            <a:r>
              <a:rPr lang="en-US" dirty="0"/>
              <a:t>Introducing </a:t>
            </a:r>
            <a:r>
              <a:rPr lang="en-US" dirty="0" err="1"/>
              <a:t>adversariality</a:t>
            </a:r>
            <a:r>
              <a:rPr lang="en-US" dirty="0"/>
              <a:t> (e.g. Mathieu et al. 2016)</a:t>
            </a:r>
          </a:p>
          <a:p>
            <a:pPr lvl="1"/>
            <a:r>
              <a:rPr lang="en-US" dirty="0"/>
              <a:t>Training partitions of the network (e.g. Kulkarni et al. 2015)</a:t>
            </a:r>
          </a:p>
          <a:p>
            <a:endParaRPr lang="en-US" dirty="0"/>
          </a:p>
        </p:txBody>
      </p:sp>
      <p:sp>
        <p:nvSpPr>
          <p:cNvPr id="3" name="Rectangle 2">
            <a:extLst>
              <a:ext uri="{FF2B5EF4-FFF2-40B4-BE49-F238E27FC236}">
                <a16:creationId xmlns:a16="http://schemas.microsoft.com/office/drawing/2014/main" id="{DEEFC2F3-EC9B-7D46-81D2-C0ECBB5438D5}"/>
              </a:ext>
            </a:extLst>
          </p:cNvPr>
          <p:cNvSpPr/>
          <p:nvPr/>
        </p:nvSpPr>
        <p:spPr>
          <a:xfrm>
            <a:off x="1558976" y="3273801"/>
            <a:ext cx="7405141" cy="479685"/>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CBC96A96-5F25-9949-83F8-CDACF80B1A6E}"/>
              </a:ext>
            </a:extLst>
          </p:cNvPr>
          <p:cNvPicPr>
            <a:picLocks noChangeAspect="1"/>
          </p:cNvPicPr>
          <p:nvPr/>
        </p:nvPicPr>
        <p:blipFill>
          <a:blip r:embed="rId2"/>
          <a:stretch>
            <a:fillRect/>
          </a:stretch>
        </p:blipFill>
        <p:spPr>
          <a:xfrm>
            <a:off x="1214845" y="3926915"/>
            <a:ext cx="9762309" cy="2858961"/>
          </a:xfrm>
          <a:prstGeom prst="rect">
            <a:avLst/>
          </a:prstGeom>
        </p:spPr>
      </p:pic>
      <p:sp>
        <p:nvSpPr>
          <p:cNvPr id="4" name="Date Placeholder 3">
            <a:extLst>
              <a:ext uri="{FF2B5EF4-FFF2-40B4-BE49-F238E27FC236}">
                <a16:creationId xmlns:a16="http://schemas.microsoft.com/office/drawing/2014/main" id="{7CB73A9C-C9F5-C043-B4F0-6CE5923FD281}"/>
              </a:ext>
            </a:extLst>
          </p:cNvPr>
          <p:cNvSpPr>
            <a:spLocks noGrp="1"/>
          </p:cNvSpPr>
          <p:nvPr>
            <p:ph type="dt" sz="half" idx="10"/>
          </p:nvPr>
        </p:nvSpPr>
        <p:spPr/>
        <p:txBody>
          <a:bodyPr/>
          <a:lstStyle/>
          <a:p>
            <a:r>
              <a:rPr lang="en-US"/>
              <a:t>Matthew Vowels 2019</a:t>
            </a:r>
            <a:endParaRPr lang="en-US" dirty="0"/>
          </a:p>
        </p:txBody>
      </p:sp>
      <p:sp>
        <p:nvSpPr>
          <p:cNvPr id="7" name="Slide Number Placeholder 6">
            <a:extLst>
              <a:ext uri="{FF2B5EF4-FFF2-40B4-BE49-F238E27FC236}">
                <a16:creationId xmlns:a16="http://schemas.microsoft.com/office/drawing/2014/main" id="{BD4430B1-8A20-CE49-8E8C-952A0EEDD9CA}"/>
              </a:ext>
            </a:extLst>
          </p:cNvPr>
          <p:cNvSpPr>
            <a:spLocks noGrp="1"/>
          </p:cNvSpPr>
          <p:nvPr>
            <p:ph type="sldNum" sz="quarter" idx="12"/>
          </p:nvPr>
        </p:nvSpPr>
        <p:spPr/>
        <p:txBody>
          <a:bodyPr/>
          <a:lstStyle/>
          <a:p>
            <a:fld id="{6D22F896-40B5-4ADD-8801-0D06FADFA095}" type="slidenum">
              <a:rPr lang="en-US" smtClean="0"/>
              <a:t>90</a:t>
            </a:fld>
            <a:endParaRPr lang="en-US" dirty="0"/>
          </a:p>
        </p:txBody>
      </p:sp>
    </p:spTree>
    <p:extLst>
      <p:ext uri="{BB962C8B-B14F-4D97-AF65-F5344CB8AC3E}">
        <p14:creationId xmlns:p14="http://schemas.microsoft.com/office/powerpoint/2010/main" val="3089350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pic>
        <p:nvPicPr>
          <p:cNvPr id="7" name="Picture 6">
            <a:extLst>
              <a:ext uri="{FF2B5EF4-FFF2-40B4-BE49-F238E27FC236}">
                <a16:creationId xmlns:a16="http://schemas.microsoft.com/office/drawing/2014/main" id="{21993674-AA47-9845-AE74-A0C78DCA3E32}"/>
              </a:ext>
            </a:extLst>
          </p:cNvPr>
          <p:cNvPicPr>
            <a:picLocks noChangeAspect="1"/>
          </p:cNvPicPr>
          <p:nvPr/>
        </p:nvPicPr>
        <p:blipFill>
          <a:blip r:embed="rId2"/>
          <a:stretch>
            <a:fillRect/>
          </a:stretch>
        </p:blipFill>
        <p:spPr>
          <a:xfrm>
            <a:off x="2026920" y="1817370"/>
            <a:ext cx="7419468" cy="4709160"/>
          </a:xfrm>
          <a:prstGeom prst="rect">
            <a:avLst/>
          </a:prstGeom>
        </p:spPr>
      </p:pic>
      <p:sp>
        <p:nvSpPr>
          <p:cNvPr id="8" name="TextBox 7">
            <a:extLst>
              <a:ext uri="{FF2B5EF4-FFF2-40B4-BE49-F238E27FC236}">
                <a16:creationId xmlns:a16="http://schemas.microsoft.com/office/drawing/2014/main" id="{29AD6C97-F813-B44D-AB80-E411364E5C7C}"/>
              </a:ext>
            </a:extLst>
          </p:cNvPr>
          <p:cNvSpPr txBox="1"/>
          <p:nvPr/>
        </p:nvSpPr>
        <p:spPr>
          <a:xfrm>
            <a:off x="10074442" y="6341864"/>
            <a:ext cx="1593641" cy="369332"/>
          </a:xfrm>
          <a:prstGeom prst="rect">
            <a:avLst/>
          </a:prstGeom>
          <a:noFill/>
        </p:spPr>
        <p:txBody>
          <a:bodyPr wrap="none" rtlCol="0">
            <a:spAutoFit/>
          </a:bodyPr>
          <a:lstStyle/>
          <a:p>
            <a:r>
              <a:rPr lang="en-US" dirty="0"/>
              <a:t>Abid, Zou 2019</a:t>
            </a:r>
          </a:p>
        </p:txBody>
      </p:sp>
      <p:sp>
        <p:nvSpPr>
          <p:cNvPr id="9" name="Date Placeholder 8">
            <a:extLst>
              <a:ext uri="{FF2B5EF4-FFF2-40B4-BE49-F238E27FC236}">
                <a16:creationId xmlns:a16="http://schemas.microsoft.com/office/drawing/2014/main" id="{EFF5D9DF-5FDB-C74C-96CC-7D4BF19EE061}"/>
              </a:ext>
            </a:extLst>
          </p:cNvPr>
          <p:cNvSpPr>
            <a:spLocks noGrp="1"/>
          </p:cNvSpPr>
          <p:nvPr>
            <p:ph type="dt" sz="half" idx="10"/>
          </p:nvPr>
        </p:nvSpPr>
        <p:spPr/>
        <p:txBody>
          <a:bodyPr/>
          <a:lstStyle/>
          <a:p>
            <a:r>
              <a:rPr lang="en-US"/>
              <a:t>Matthew Vowels 2019</a:t>
            </a:r>
            <a:endParaRPr lang="en-US" dirty="0"/>
          </a:p>
        </p:txBody>
      </p:sp>
      <p:sp>
        <p:nvSpPr>
          <p:cNvPr id="10" name="Slide Number Placeholder 9">
            <a:extLst>
              <a:ext uri="{FF2B5EF4-FFF2-40B4-BE49-F238E27FC236}">
                <a16:creationId xmlns:a16="http://schemas.microsoft.com/office/drawing/2014/main" id="{417D016B-698B-1848-BD08-739643881A84}"/>
              </a:ext>
            </a:extLst>
          </p:cNvPr>
          <p:cNvSpPr>
            <a:spLocks noGrp="1"/>
          </p:cNvSpPr>
          <p:nvPr>
            <p:ph type="sldNum" sz="quarter" idx="12"/>
          </p:nvPr>
        </p:nvSpPr>
        <p:spPr/>
        <p:txBody>
          <a:bodyPr/>
          <a:lstStyle/>
          <a:p>
            <a:fld id="{6D22F896-40B5-4ADD-8801-0D06FADFA095}" type="slidenum">
              <a:rPr lang="en-US" smtClean="0"/>
              <a:t>91</a:t>
            </a:fld>
            <a:endParaRPr lang="en-US" dirty="0"/>
          </a:p>
        </p:txBody>
      </p:sp>
      <p:sp>
        <p:nvSpPr>
          <p:cNvPr id="4" name="Content Placeholder 3">
            <a:extLst>
              <a:ext uri="{FF2B5EF4-FFF2-40B4-BE49-F238E27FC236}">
                <a16:creationId xmlns:a16="http://schemas.microsoft.com/office/drawing/2014/main" id="{FABDE452-64FA-254E-BEFF-EB7A93D5D2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7569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6839C-8233-F742-830E-44105560321F}"/>
              </a:ext>
            </a:extLst>
          </p:cNvPr>
          <p:cNvSpPr>
            <a:spLocks noGrp="1"/>
          </p:cNvSpPr>
          <p:nvPr>
            <p:ph type="title"/>
          </p:nvPr>
        </p:nvSpPr>
        <p:spPr>
          <a:xfrm>
            <a:off x="838200" y="65347"/>
            <a:ext cx="10515600" cy="1325563"/>
          </a:xfrm>
        </p:spPr>
        <p:txBody>
          <a:bodyPr>
            <a:normAutofit/>
          </a:bodyPr>
          <a:lstStyle/>
          <a:p>
            <a:r>
              <a:rPr lang="en-US" sz="3600" dirty="0"/>
              <a:t>Disentanglement – How to achieve it?</a:t>
            </a:r>
          </a:p>
        </p:txBody>
      </p:sp>
      <p:sp>
        <p:nvSpPr>
          <p:cNvPr id="5" name="Content Placeholder 5">
            <a:extLst>
              <a:ext uri="{FF2B5EF4-FFF2-40B4-BE49-F238E27FC236}">
                <a16:creationId xmlns:a16="http://schemas.microsoft.com/office/drawing/2014/main" id="{41DA175B-1DAF-0149-BD8B-1077F25A0993}"/>
              </a:ext>
            </a:extLst>
          </p:cNvPr>
          <p:cNvSpPr>
            <a:spLocks noGrp="1"/>
          </p:cNvSpPr>
          <p:nvPr>
            <p:ph idx="1"/>
          </p:nvPr>
        </p:nvSpPr>
        <p:spPr>
          <a:xfrm>
            <a:off x="838200" y="1221623"/>
            <a:ext cx="9236242" cy="4414754"/>
          </a:xfrm>
        </p:spPr>
        <p:txBody>
          <a:bodyPr/>
          <a:lstStyle/>
          <a:p>
            <a:r>
              <a:rPr lang="en-US" dirty="0"/>
              <a:t>Unsupervised methods:</a:t>
            </a:r>
          </a:p>
          <a:p>
            <a:pPr lvl="1"/>
            <a:r>
              <a:rPr lang="en-US" dirty="0"/>
              <a:t>Modifications to objective… but these don’t really work!</a:t>
            </a:r>
          </a:p>
          <a:p>
            <a:r>
              <a:rPr lang="en-US" dirty="0"/>
              <a:t>Incorporating Supervision:</a:t>
            </a:r>
          </a:p>
          <a:p>
            <a:pPr lvl="1"/>
            <a:r>
              <a:rPr lang="en-US" dirty="0"/>
              <a:t>Injecting labels (e.g. </a:t>
            </a:r>
            <a:r>
              <a:rPr lang="en-US" dirty="0" err="1"/>
              <a:t>Lample</a:t>
            </a:r>
            <a:r>
              <a:rPr lang="en-US" dirty="0"/>
              <a:t> et al. 2017)</a:t>
            </a:r>
          </a:p>
          <a:p>
            <a:pPr lvl="1"/>
            <a:endParaRPr lang="en-US" dirty="0"/>
          </a:p>
          <a:p>
            <a:endParaRPr lang="en-US" dirty="0"/>
          </a:p>
        </p:txBody>
      </p:sp>
      <p:sp>
        <p:nvSpPr>
          <p:cNvPr id="3" name="Rectangle 2">
            <a:extLst>
              <a:ext uri="{FF2B5EF4-FFF2-40B4-BE49-F238E27FC236}">
                <a16:creationId xmlns:a16="http://schemas.microsoft.com/office/drawing/2014/main" id="{DEEFC2F3-EC9B-7D46-81D2-C0ECBB5438D5}"/>
              </a:ext>
            </a:extLst>
          </p:cNvPr>
          <p:cNvSpPr/>
          <p:nvPr/>
        </p:nvSpPr>
        <p:spPr>
          <a:xfrm>
            <a:off x="1512480" y="2547186"/>
            <a:ext cx="5151791" cy="479685"/>
          </a:xfrm>
          <a:prstGeom prst="rect">
            <a:avLst/>
          </a:prstGeom>
          <a:solidFill>
            <a:schemeClr val="accent1">
              <a:alpha val="2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4AA29767-BABE-784A-8D3B-32E3AA7E1479}"/>
              </a:ext>
            </a:extLst>
          </p:cNvPr>
          <p:cNvPicPr>
            <a:picLocks noChangeAspect="1"/>
          </p:cNvPicPr>
          <p:nvPr/>
        </p:nvPicPr>
        <p:blipFill>
          <a:blip r:embed="rId2"/>
          <a:stretch>
            <a:fillRect/>
          </a:stretch>
        </p:blipFill>
        <p:spPr>
          <a:xfrm>
            <a:off x="1109523" y="3026871"/>
            <a:ext cx="8748755" cy="3497915"/>
          </a:xfrm>
          <a:prstGeom prst="rect">
            <a:avLst/>
          </a:prstGeom>
        </p:spPr>
      </p:pic>
      <p:sp>
        <p:nvSpPr>
          <p:cNvPr id="4" name="Date Placeholder 3">
            <a:extLst>
              <a:ext uri="{FF2B5EF4-FFF2-40B4-BE49-F238E27FC236}">
                <a16:creationId xmlns:a16="http://schemas.microsoft.com/office/drawing/2014/main" id="{C4E0F49E-807A-B745-B7C4-6354F3D0D97E}"/>
              </a:ext>
            </a:extLst>
          </p:cNvPr>
          <p:cNvSpPr>
            <a:spLocks noGrp="1"/>
          </p:cNvSpPr>
          <p:nvPr>
            <p:ph type="dt" sz="half" idx="10"/>
          </p:nvPr>
        </p:nvSpPr>
        <p:spPr/>
        <p:txBody>
          <a:bodyPr/>
          <a:lstStyle/>
          <a:p>
            <a:r>
              <a:rPr lang="en-US"/>
              <a:t>Matthew Vowels 2019</a:t>
            </a:r>
            <a:endParaRPr lang="en-US" dirty="0"/>
          </a:p>
        </p:txBody>
      </p:sp>
      <p:sp>
        <p:nvSpPr>
          <p:cNvPr id="6" name="Slide Number Placeholder 5">
            <a:extLst>
              <a:ext uri="{FF2B5EF4-FFF2-40B4-BE49-F238E27FC236}">
                <a16:creationId xmlns:a16="http://schemas.microsoft.com/office/drawing/2014/main" id="{64E35AF2-BB16-374F-A178-D2B6D035EE33}"/>
              </a:ext>
            </a:extLst>
          </p:cNvPr>
          <p:cNvSpPr>
            <a:spLocks noGrp="1"/>
          </p:cNvSpPr>
          <p:nvPr>
            <p:ph type="sldNum" sz="quarter" idx="12"/>
          </p:nvPr>
        </p:nvSpPr>
        <p:spPr/>
        <p:txBody>
          <a:bodyPr/>
          <a:lstStyle/>
          <a:p>
            <a:fld id="{6D22F896-40B5-4ADD-8801-0D06FADFA095}" type="slidenum">
              <a:rPr lang="en-US" smtClean="0"/>
              <a:t>92</a:t>
            </a:fld>
            <a:endParaRPr lang="en-US" dirty="0"/>
          </a:p>
        </p:txBody>
      </p:sp>
    </p:spTree>
    <p:extLst>
      <p:ext uri="{BB962C8B-B14F-4D97-AF65-F5344CB8AC3E}">
        <p14:creationId xmlns:p14="http://schemas.microsoft.com/office/powerpoint/2010/main" val="14881913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1090-0D33-8343-BBF9-F929AA10EE99}"/>
              </a:ext>
            </a:extLst>
          </p:cNvPr>
          <p:cNvSpPr>
            <a:spLocks noGrp="1"/>
          </p:cNvSpPr>
          <p:nvPr>
            <p:ph type="title"/>
          </p:nvPr>
        </p:nvSpPr>
        <p:spPr/>
        <p:txBody>
          <a:bodyPr/>
          <a:lstStyle/>
          <a:p>
            <a:r>
              <a:rPr lang="en-US" dirty="0"/>
              <a:t>Causality</a:t>
            </a:r>
          </a:p>
        </p:txBody>
      </p:sp>
      <p:sp>
        <p:nvSpPr>
          <p:cNvPr id="3" name="Date Placeholder 2">
            <a:extLst>
              <a:ext uri="{FF2B5EF4-FFF2-40B4-BE49-F238E27FC236}">
                <a16:creationId xmlns:a16="http://schemas.microsoft.com/office/drawing/2014/main" id="{ACA7C904-6D25-3F41-B4CB-22458294E564}"/>
              </a:ext>
            </a:extLst>
          </p:cNvPr>
          <p:cNvSpPr>
            <a:spLocks noGrp="1"/>
          </p:cNvSpPr>
          <p:nvPr>
            <p:ph type="dt" sz="half" idx="10"/>
          </p:nvPr>
        </p:nvSpPr>
        <p:spPr/>
        <p:txBody>
          <a:bodyPr/>
          <a:lstStyle/>
          <a:p>
            <a:r>
              <a:rPr lang="en-US"/>
              <a:t>Matthew Vowels 2019</a:t>
            </a:r>
            <a:endParaRPr lang="en-US" dirty="0"/>
          </a:p>
        </p:txBody>
      </p:sp>
      <p:sp>
        <p:nvSpPr>
          <p:cNvPr id="4" name="Slide Number Placeholder 3">
            <a:extLst>
              <a:ext uri="{FF2B5EF4-FFF2-40B4-BE49-F238E27FC236}">
                <a16:creationId xmlns:a16="http://schemas.microsoft.com/office/drawing/2014/main" id="{B385D42E-1A83-CA44-988D-91AEBD7AF6EB}"/>
              </a:ext>
            </a:extLst>
          </p:cNvPr>
          <p:cNvSpPr>
            <a:spLocks noGrp="1"/>
          </p:cNvSpPr>
          <p:nvPr>
            <p:ph type="sldNum" sz="quarter" idx="12"/>
          </p:nvPr>
        </p:nvSpPr>
        <p:spPr/>
        <p:txBody>
          <a:bodyPr/>
          <a:lstStyle/>
          <a:p>
            <a:fld id="{6D22F896-40B5-4ADD-8801-0D06FADFA095}" type="slidenum">
              <a:rPr lang="en-US" smtClean="0"/>
              <a:t>93</a:t>
            </a:fld>
            <a:endParaRPr lang="en-US" dirty="0"/>
          </a:p>
        </p:txBody>
      </p:sp>
      <p:sp>
        <p:nvSpPr>
          <p:cNvPr id="7" name="TextBox 6">
            <a:extLst>
              <a:ext uri="{FF2B5EF4-FFF2-40B4-BE49-F238E27FC236}">
                <a16:creationId xmlns:a16="http://schemas.microsoft.com/office/drawing/2014/main" id="{D6D96A9F-6B90-E042-A287-FE8FECEB683C}"/>
              </a:ext>
            </a:extLst>
          </p:cNvPr>
          <p:cNvSpPr txBox="1"/>
          <p:nvPr/>
        </p:nvSpPr>
        <p:spPr>
          <a:xfrm>
            <a:off x="2940469" y="4578875"/>
            <a:ext cx="8406981" cy="400110"/>
          </a:xfrm>
          <a:prstGeom prst="rect">
            <a:avLst/>
          </a:prstGeom>
          <a:noFill/>
        </p:spPr>
        <p:txBody>
          <a:bodyPr wrap="none" rtlCol="0">
            <a:spAutoFit/>
          </a:bodyPr>
          <a:lstStyle/>
          <a:p>
            <a:r>
              <a:rPr lang="en-US" sz="2000" dirty="0"/>
              <a:t>“All the impressive achievements of deep learning amount to just curve fitting”</a:t>
            </a:r>
          </a:p>
        </p:txBody>
      </p:sp>
      <p:sp>
        <p:nvSpPr>
          <p:cNvPr id="8" name="TextBox 7">
            <a:extLst>
              <a:ext uri="{FF2B5EF4-FFF2-40B4-BE49-F238E27FC236}">
                <a16:creationId xmlns:a16="http://schemas.microsoft.com/office/drawing/2014/main" id="{88ADF326-B0CD-834B-AFFD-C11770A91AFA}"/>
              </a:ext>
            </a:extLst>
          </p:cNvPr>
          <p:cNvSpPr txBox="1"/>
          <p:nvPr/>
        </p:nvSpPr>
        <p:spPr>
          <a:xfrm>
            <a:off x="9912096" y="4995385"/>
            <a:ext cx="1178721" cy="369332"/>
          </a:xfrm>
          <a:prstGeom prst="rect">
            <a:avLst/>
          </a:prstGeom>
          <a:noFill/>
        </p:spPr>
        <p:txBody>
          <a:bodyPr wrap="none" rtlCol="0">
            <a:spAutoFit/>
          </a:bodyPr>
          <a:lstStyle/>
          <a:p>
            <a:r>
              <a:rPr lang="en-US" dirty="0"/>
              <a:t>Pearl 2018</a:t>
            </a:r>
          </a:p>
        </p:txBody>
      </p:sp>
      <p:pic>
        <p:nvPicPr>
          <p:cNvPr id="9" name="Picture 8">
            <a:extLst>
              <a:ext uri="{FF2B5EF4-FFF2-40B4-BE49-F238E27FC236}">
                <a16:creationId xmlns:a16="http://schemas.microsoft.com/office/drawing/2014/main" id="{2E0D06E0-E3E3-9844-A242-902E66D2C47E}"/>
              </a:ext>
            </a:extLst>
          </p:cNvPr>
          <p:cNvPicPr>
            <a:picLocks noChangeAspect="1"/>
          </p:cNvPicPr>
          <p:nvPr/>
        </p:nvPicPr>
        <p:blipFill>
          <a:blip r:embed="rId2"/>
          <a:stretch>
            <a:fillRect/>
          </a:stretch>
        </p:blipFill>
        <p:spPr>
          <a:xfrm>
            <a:off x="6680708" y="662850"/>
            <a:ext cx="4902200" cy="1930400"/>
          </a:xfrm>
          <a:prstGeom prst="rect">
            <a:avLst/>
          </a:prstGeom>
        </p:spPr>
      </p:pic>
      <p:sp>
        <p:nvSpPr>
          <p:cNvPr id="10" name="TextBox 9">
            <a:extLst>
              <a:ext uri="{FF2B5EF4-FFF2-40B4-BE49-F238E27FC236}">
                <a16:creationId xmlns:a16="http://schemas.microsoft.com/office/drawing/2014/main" id="{BEA075ED-D234-0045-B832-785D53BED2DA}"/>
              </a:ext>
            </a:extLst>
          </p:cNvPr>
          <p:cNvSpPr txBox="1"/>
          <p:nvPr/>
        </p:nvSpPr>
        <p:spPr>
          <a:xfrm>
            <a:off x="3006769" y="5609363"/>
            <a:ext cx="8491364" cy="369332"/>
          </a:xfrm>
          <a:prstGeom prst="rect">
            <a:avLst/>
          </a:prstGeom>
          <a:noFill/>
        </p:spPr>
        <p:txBody>
          <a:bodyPr wrap="none" rtlCol="0">
            <a:spAutoFit/>
          </a:bodyPr>
          <a:lstStyle/>
          <a:p>
            <a:r>
              <a:rPr lang="en-US" dirty="0"/>
              <a:t>“Representation learning should move towards representations of causal world models.”</a:t>
            </a:r>
          </a:p>
        </p:txBody>
      </p:sp>
      <p:sp>
        <p:nvSpPr>
          <p:cNvPr id="11" name="TextBox 10">
            <a:extLst>
              <a:ext uri="{FF2B5EF4-FFF2-40B4-BE49-F238E27FC236}">
                <a16:creationId xmlns:a16="http://schemas.microsoft.com/office/drawing/2014/main" id="{E8CBA2FA-8DF2-5249-8D16-0A3FF2BD0412}"/>
              </a:ext>
            </a:extLst>
          </p:cNvPr>
          <p:cNvSpPr txBox="1"/>
          <p:nvPr/>
        </p:nvSpPr>
        <p:spPr>
          <a:xfrm>
            <a:off x="9694215" y="6042273"/>
            <a:ext cx="1614481" cy="369332"/>
          </a:xfrm>
          <a:prstGeom prst="rect">
            <a:avLst/>
          </a:prstGeom>
          <a:noFill/>
        </p:spPr>
        <p:txBody>
          <a:bodyPr wrap="none" rtlCol="0">
            <a:spAutoFit/>
          </a:bodyPr>
          <a:lstStyle/>
          <a:p>
            <a:r>
              <a:rPr lang="en-US" dirty="0" err="1"/>
              <a:t>Scholkopf</a:t>
            </a:r>
            <a:r>
              <a:rPr lang="en-US" dirty="0"/>
              <a:t> 2019</a:t>
            </a:r>
          </a:p>
        </p:txBody>
      </p:sp>
      <p:graphicFrame>
        <p:nvGraphicFramePr>
          <p:cNvPr id="12" name="Content Placeholder 2">
            <a:extLst>
              <a:ext uri="{FF2B5EF4-FFF2-40B4-BE49-F238E27FC236}">
                <a16:creationId xmlns:a16="http://schemas.microsoft.com/office/drawing/2014/main" id="{E73D4403-B61C-BD49-AEBD-C2DAF8C6DCAA}"/>
              </a:ext>
            </a:extLst>
          </p:cNvPr>
          <p:cNvGraphicFramePr>
            <a:graphicFrameLocks/>
          </p:cNvGraphicFramePr>
          <p:nvPr>
            <p:extLst>
              <p:ext uri="{D42A27DB-BD31-4B8C-83A1-F6EECF244321}">
                <p14:modId xmlns:p14="http://schemas.microsoft.com/office/powerpoint/2010/main" val="2737925676"/>
              </p:ext>
            </p:extLst>
          </p:nvPr>
        </p:nvGraphicFramePr>
        <p:xfrm>
          <a:off x="837001" y="412749"/>
          <a:ext cx="4355024" cy="2852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a:extLst>
              <a:ext uri="{FF2B5EF4-FFF2-40B4-BE49-F238E27FC236}">
                <a16:creationId xmlns:a16="http://schemas.microsoft.com/office/drawing/2014/main" id="{949FC5BB-2986-EC4C-B8A8-F6029810F301}"/>
              </a:ext>
            </a:extLst>
          </p:cNvPr>
          <p:cNvSpPr/>
          <p:nvPr/>
        </p:nvSpPr>
        <p:spPr>
          <a:xfrm>
            <a:off x="844550" y="2115115"/>
            <a:ext cx="2162219" cy="247086"/>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3563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Causality</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13411200" y="7267341"/>
            <a:ext cx="9236242" cy="4414754"/>
          </a:xfrm>
        </p:spPr>
        <p:txBody>
          <a:bodyPr/>
          <a:lstStyle/>
          <a:p>
            <a:endParaRPr lang="en-US" dirty="0"/>
          </a:p>
          <a:p>
            <a:endParaRPr lang="en-US" dirty="0"/>
          </a:p>
        </p:txBody>
      </p:sp>
      <p:sp>
        <p:nvSpPr>
          <p:cNvPr id="7" name="Rectangle 6">
            <a:extLst>
              <a:ext uri="{FF2B5EF4-FFF2-40B4-BE49-F238E27FC236}">
                <a16:creationId xmlns:a16="http://schemas.microsoft.com/office/drawing/2014/main" id="{3E4E3C9A-23A9-AD43-BBF9-E95A4EBF12F3}"/>
              </a:ext>
            </a:extLst>
          </p:cNvPr>
          <p:cNvSpPr/>
          <p:nvPr/>
        </p:nvSpPr>
        <p:spPr>
          <a:xfrm>
            <a:off x="685800" y="624950"/>
            <a:ext cx="6275454" cy="805911"/>
          </a:xfrm>
          <a:prstGeom prst="rect">
            <a:avLst/>
          </a:prstGeom>
          <a:solidFill>
            <a:schemeClr val="accent1">
              <a:alpha val="3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94</a:t>
            </a:fld>
            <a:endParaRPr lang="en-US" dirty="0"/>
          </a:p>
        </p:txBody>
      </p:sp>
      <p:sp>
        <p:nvSpPr>
          <p:cNvPr id="29" name="Content Placeholder 5">
            <a:extLst>
              <a:ext uri="{FF2B5EF4-FFF2-40B4-BE49-F238E27FC236}">
                <a16:creationId xmlns:a16="http://schemas.microsoft.com/office/drawing/2014/main" id="{BE4447F8-860D-9A45-AC6D-4E2CE4DCD3E1}"/>
              </a:ext>
            </a:extLst>
          </p:cNvPr>
          <p:cNvSpPr txBox="1">
            <a:spLocks/>
          </p:cNvSpPr>
          <p:nvPr/>
        </p:nvSpPr>
        <p:spPr>
          <a:xfrm>
            <a:off x="838200" y="2078121"/>
            <a:ext cx="9236242" cy="44147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Becoming increasingly popular (see </a:t>
            </a:r>
            <a:r>
              <a:rPr lang="en-US" dirty="0" err="1"/>
              <a:t>Scholkopf</a:t>
            </a:r>
            <a:r>
              <a:rPr lang="en-US" dirty="0"/>
              <a:t>, </a:t>
            </a:r>
            <a:r>
              <a:rPr lang="en-US" dirty="0" err="1"/>
              <a:t>Huszar</a:t>
            </a:r>
            <a:r>
              <a:rPr lang="en-US" dirty="0"/>
              <a:t>, </a:t>
            </a:r>
            <a:r>
              <a:rPr lang="en-US" dirty="0" err="1"/>
              <a:t>Blei</a:t>
            </a:r>
            <a:r>
              <a:rPr lang="en-US" dirty="0"/>
              <a:t>, Pearl, </a:t>
            </a:r>
            <a:r>
              <a:rPr lang="en-US" dirty="0" err="1"/>
              <a:t>Ruocheng</a:t>
            </a:r>
            <a:r>
              <a:rPr lang="en-US" dirty="0"/>
              <a:t>, </a:t>
            </a:r>
            <a:r>
              <a:rPr lang="en-US" dirty="0" err="1"/>
              <a:t>Louizos</a:t>
            </a:r>
            <a:r>
              <a:rPr lang="en-US" dirty="0"/>
              <a:t>, Welling  etc.)</a:t>
            </a:r>
          </a:p>
          <a:p>
            <a:pPr>
              <a:lnSpc>
                <a:spcPct val="150000"/>
              </a:lnSpc>
            </a:pPr>
            <a:r>
              <a:rPr lang="en-US" dirty="0"/>
              <a:t>Relevant for de-biasing, disentanglement, fair encodings</a:t>
            </a:r>
          </a:p>
          <a:p>
            <a:pPr>
              <a:lnSpc>
                <a:spcPct val="150000"/>
              </a:lnSpc>
            </a:pPr>
            <a:r>
              <a:rPr lang="en-US" dirty="0"/>
              <a:t>Important for understanding black-box inference</a:t>
            </a:r>
          </a:p>
          <a:p>
            <a:pPr>
              <a:lnSpc>
                <a:spcPct val="150000"/>
              </a:lnSpc>
            </a:pPr>
            <a:r>
              <a:rPr lang="en-US" dirty="0"/>
              <a:t>Insights for latent variables and generative structure</a:t>
            </a:r>
          </a:p>
          <a:p>
            <a:pPr>
              <a:lnSpc>
                <a:spcPct val="150000"/>
              </a:lnSpc>
            </a:pPr>
            <a:endParaRPr lang="en-US" dirty="0"/>
          </a:p>
        </p:txBody>
      </p:sp>
    </p:spTree>
    <p:extLst>
      <p:ext uri="{BB962C8B-B14F-4D97-AF65-F5344CB8AC3E}">
        <p14:creationId xmlns:p14="http://schemas.microsoft.com/office/powerpoint/2010/main" val="29408478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Causality</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838200" y="2078121"/>
            <a:ext cx="9236242" cy="4414754"/>
          </a:xfrm>
        </p:spPr>
        <p:txBody>
          <a:bodyPr/>
          <a:lstStyle/>
          <a:p>
            <a:endParaRPr lang="en-US" dirty="0"/>
          </a:p>
          <a:p>
            <a:endParaRPr lang="en-US" dirty="0"/>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95</a:t>
            </a:fld>
            <a:endParaRPr lang="en-US" dirty="0"/>
          </a:p>
        </p:txBody>
      </p:sp>
      <p:sp>
        <p:nvSpPr>
          <p:cNvPr id="3" name="Oval 2">
            <a:extLst>
              <a:ext uri="{FF2B5EF4-FFF2-40B4-BE49-F238E27FC236}">
                <a16:creationId xmlns:a16="http://schemas.microsoft.com/office/drawing/2014/main" id="{E813CE1B-C88F-1D45-87FC-F0DAB2F6F26A}"/>
              </a:ext>
            </a:extLst>
          </p:cNvPr>
          <p:cNvSpPr/>
          <p:nvPr/>
        </p:nvSpPr>
        <p:spPr>
          <a:xfrm>
            <a:off x="2117558" y="2017572"/>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ACC0AD-55A8-4A4E-BA48-7DB9D5D03FB8}"/>
              </a:ext>
            </a:extLst>
          </p:cNvPr>
          <p:cNvSpPr/>
          <p:nvPr/>
        </p:nvSpPr>
        <p:spPr>
          <a:xfrm>
            <a:off x="3676534" y="2017571"/>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CD32FD2-DFFE-804C-A291-BF22259A2AAB}"/>
              </a:ext>
            </a:extLst>
          </p:cNvPr>
          <p:cNvSpPr/>
          <p:nvPr/>
        </p:nvSpPr>
        <p:spPr>
          <a:xfrm>
            <a:off x="2117558" y="3434908"/>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5BEF204-5009-5B42-8DA3-408BB13AE66B}"/>
              </a:ext>
            </a:extLst>
          </p:cNvPr>
          <p:cNvSpPr/>
          <p:nvPr/>
        </p:nvSpPr>
        <p:spPr>
          <a:xfrm>
            <a:off x="3676534" y="3434908"/>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54E691-AAA9-3546-9849-2EE09D9F4EED}"/>
              </a:ext>
            </a:extLst>
          </p:cNvPr>
          <p:cNvSpPr txBox="1"/>
          <p:nvPr/>
        </p:nvSpPr>
        <p:spPr>
          <a:xfrm>
            <a:off x="2202202" y="2170183"/>
            <a:ext cx="505267" cy="369332"/>
          </a:xfrm>
          <a:prstGeom prst="rect">
            <a:avLst/>
          </a:prstGeom>
          <a:noFill/>
        </p:spPr>
        <p:txBody>
          <a:bodyPr wrap="none" rtlCol="0">
            <a:spAutoFit/>
          </a:bodyPr>
          <a:lstStyle/>
          <a:p>
            <a:r>
              <a:rPr lang="en-US" dirty="0"/>
              <a:t>Alt.</a:t>
            </a:r>
          </a:p>
        </p:txBody>
      </p:sp>
      <p:sp>
        <p:nvSpPr>
          <p:cNvPr id="12" name="TextBox 11">
            <a:extLst>
              <a:ext uri="{FF2B5EF4-FFF2-40B4-BE49-F238E27FC236}">
                <a16:creationId xmlns:a16="http://schemas.microsoft.com/office/drawing/2014/main" id="{3D29E8C3-79BD-2742-9B6A-6C9A04125B10}"/>
              </a:ext>
            </a:extLst>
          </p:cNvPr>
          <p:cNvSpPr txBox="1"/>
          <p:nvPr/>
        </p:nvSpPr>
        <p:spPr>
          <a:xfrm>
            <a:off x="3676534" y="2170183"/>
            <a:ext cx="755656" cy="369332"/>
          </a:xfrm>
          <a:prstGeom prst="rect">
            <a:avLst/>
          </a:prstGeom>
          <a:noFill/>
        </p:spPr>
        <p:txBody>
          <a:bodyPr wrap="none" rtlCol="0">
            <a:spAutoFit/>
          </a:bodyPr>
          <a:lstStyle/>
          <a:p>
            <a:r>
              <a:rPr lang="en-US" dirty="0"/>
              <a:t>Temp.</a:t>
            </a:r>
          </a:p>
        </p:txBody>
      </p:sp>
      <p:sp>
        <p:nvSpPr>
          <p:cNvPr id="13" name="TextBox 12">
            <a:extLst>
              <a:ext uri="{FF2B5EF4-FFF2-40B4-BE49-F238E27FC236}">
                <a16:creationId xmlns:a16="http://schemas.microsoft.com/office/drawing/2014/main" id="{8892134C-A5E1-3E4E-A3FA-E52B9C13B3DB}"/>
              </a:ext>
            </a:extLst>
          </p:cNvPr>
          <p:cNvSpPr txBox="1"/>
          <p:nvPr/>
        </p:nvSpPr>
        <p:spPr>
          <a:xfrm>
            <a:off x="2092178" y="3564417"/>
            <a:ext cx="755656" cy="369332"/>
          </a:xfrm>
          <a:prstGeom prst="rect">
            <a:avLst/>
          </a:prstGeom>
          <a:noFill/>
        </p:spPr>
        <p:txBody>
          <a:bodyPr wrap="none" rtlCol="0">
            <a:spAutoFit/>
          </a:bodyPr>
          <a:lstStyle/>
          <a:p>
            <a:r>
              <a:rPr lang="en-US" dirty="0"/>
              <a:t>Temp.</a:t>
            </a:r>
          </a:p>
        </p:txBody>
      </p:sp>
      <p:sp>
        <p:nvSpPr>
          <p:cNvPr id="14" name="TextBox 13">
            <a:extLst>
              <a:ext uri="{FF2B5EF4-FFF2-40B4-BE49-F238E27FC236}">
                <a16:creationId xmlns:a16="http://schemas.microsoft.com/office/drawing/2014/main" id="{F6391A3B-37B4-514D-B274-207463B34C72}"/>
              </a:ext>
            </a:extLst>
          </p:cNvPr>
          <p:cNvSpPr txBox="1"/>
          <p:nvPr/>
        </p:nvSpPr>
        <p:spPr>
          <a:xfrm>
            <a:off x="3801728" y="3587520"/>
            <a:ext cx="505267" cy="369332"/>
          </a:xfrm>
          <a:prstGeom prst="rect">
            <a:avLst/>
          </a:prstGeom>
          <a:noFill/>
        </p:spPr>
        <p:txBody>
          <a:bodyPr wrap="none" rtlCol="0">
            <a:spAutoFit/>
          </a:bodyPr>
          <a:lstStyle/>
          <a:p>
            <a:r>
              <a:rPr lang="en-US" dirty="0"/>
              <a:t>Alt.</a:t>
            </a:r>
          </a:p>
        </p:txBody>
      </p:sp>
      <p:cxnSp>
        <p:nvCxnSpPr>
          <p:cNvPr id="16" name="Straight Arrow Connector 15">
            <a:extLst>
              <a:ext uri="{FF2B5EF4-FFF2-40B4-BE49-F238E27FC236}">
                <a16:creationId xmlns:a16="http://schemas.microsoft.com/office/drawing/2014/main" id="{7725B7EB-E1F3-3247-9B4A-986E5CD59A6C}"/>
              </a:ext>
            </a:extLst>
          </p:cNvPr>
          <p:cNvCxnSpPr>
            <a:stCxn id="3" idx="6"/>
            <a:endCxn id="12" idx="1"/>
          </p:cNvCxnSpPr>
          <p:nvPr/>
        </p:nvCxnSpPr>
        <p:spPr>
          <a:xfrm flipV="1">
            <a:off x="2792115" y="2354849"/>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DDD64B-DFE7-4E4C-9791-453C2EB344E7}"/>
              </a:ext>
            </a:extLst>
          </p:cNvPr>
          <p:cNvCxnSpPr/>
          <p:nvPr/>
        </p:nvCxnSpPr>
        <p:spPr>
          <a:xfrm flipV="1">
            <a:off x="2792115" y="3772186"/>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ED9A296-6398-5444-861A-B2D3E45E6F3C}"/>
              </a:ext>
            </a:extLst>
          </p:cNvPr>
          <p:cNvPicPr>
            <a:picLocks noChangeAspect="1"/>
          </p:cNvPicPr>
          <p:nvPr/>
        </p:nvPicPr>
        <p:blipFill>
          <a:blip r:embed="rId2"/>
          <a:stretch>
            <a:fillRect/>
          </a:stretch>
        </p:blipFill>
        <p:spPr>
          <a:xfrm>
            <a:off x="5417445" y="2107429"/>
            <a:ext cx="2160430" cy="432086"/>
          </a:xfrm>
          <a:prstGeom prst="rect">
            <a:avLst/>
          </a:prstGeom>
        </p:spPr>
      </p:pic>
      <p:pic>
        <p:nvPicPr>
          <p:cNvPr id="20" name="Picture 19">
            <a:extLst>
              <a:ext uri="{FF2B5EF4-FFF2-40B4-BE49-F238E27FC236}">
                <a16:creationId xmlns:a16="http://schemas.microsoft.com/office/drawing/2014/main" id="{97F56844-9DCA-0C4C-864A-971AAF71B168}"/>
              </a:ext>
            </a:extLst>
          </p:cNvPr>
          <p:cNvPicPr>
            <a:picLocks noChangeAspect="1"/>
          </p:cNvPicPr>
          <p:nvPr/>
        </p:nvPicPr>
        <p:blipFill>
          <a:blip r:embed="rId2"/>
          <a:stretch>
            <a:fillRect/>
          </a:stretch>
        </p:blipFill>
        <p:spPr>
          <a:xfrm>
            <a:off x="5456321" y="3524766"/>
            <a:ext cx="2160430" cy="432086"/>
          </a:xfrm>
          <a:prstGeom prst="rect">
            <a:avLst/>
          </a:prstGeom>
        </p:spPr>
      </p:pic>
      <p:cxnSp>
        <p:nvCxnSpPr>
          <p:cNvPr id="22" name="Straight Connector 21">
            <a:extLst>
              <a:ext uri="{FF2B5EF4-FFF2-40B4-BE49-F238E27FC236}">
                <a16:creationId xmlns:a16="http://schemas.microsoft.com/office/drawing/2014/main" id="{2F0C87B7-010B-4F4E-8A7A-D7E6729B536D}"/>
              </a:ext>
            </a:extLst>
          </p:cNvPr>
          <p:cNvCxnSpPr/>
          <p:nvPr/>
        </p:nvCxnSpPr>
        <p:spPr>
          <a:xfrm>
            <a:off x="6580832" y="3572792"/>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6B96DED-ACB4-3F45-89C8-F622AFD5C224}"/>
              </a:ext>
            </a:extLst>
          </p:cNvPr>
          <p:cNvSpPr txBox="1"/>
          <p:nvPr/>
        </p:nvSpPr>
        <p:spPr>
          <a:xfrm>
            <a:off x="8793286" y="6441043"/>
            <a:ext cx="3103542" cy="369332"/>
          </a:xfrm>
          <a:prstGeom prst="rect">
            <a:avLst/>
          </a:prstGeom>
          <a:noFill/>
        </p:spPr>
        <p:txBody>
          <a:bodyPr wrap="none" rtlCol="0">
            <a:spAutoFit/>
          </a:bodyPr>
          <a:lstStyle/>
          <a:p>
            <a:r>
              <a:rPr lang="en-US" dirty="0"/>
              <a:t>Peters, </a:t>
            </a:r>
            <a:r>
              <a:rPr lang="en-US" dirty="0" err="1"/>
              <a:t>Janzing</a:t>
            </a:r>
            <a:r>
              <a:rPr lang="en-US" dirty="0"/>
              <a:t>, </a:t>
            </a:r>
            <a:r>
              <a:rPr lang="en-US" dirty="0" err="1"/>
              <a:t>Scholkopf</a:t>
            </a:r>
            <a:r>
              <a:rPr lang="en-US" dirty="0"/>
              <a:t> 2017</a:t>
            </a:r>
          </a:p>
        </p:txBody>
      </p:sp>
    </p:spTree>
    <p:extLst>
      <p:ext uri="{BB962C8B-B14F-4D97-AF65-F5344CB8AC3E}">
        <p14:creationId xmlns:p14="http://schemas.microsoft.com/office/powerpoint/2010/main" val="75964826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Causality</a:t>
            </a:r>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96</a:t>
            </a:fld>
            <a:endParaRPr lang="en-US" dirty="0"/>
          </a:p>
        </p:txBody>
      </p:sp>
      <p:sp>
        <p:nvSpPr>
          <p:cNvPr id="3" name="Oval 2">
            <a:extLst>
              <a:ext uri="{FF2B5EF4-FFF2-40B4-BE49-F238E27FC236}">
                <a16:creationId xmlns:a16="http://schemas.microsoft.com/office/drawing/2014/main" id="{E813CE1B-C88F-1D45-87FC-F0DAB2F6F26A}"/>
              </a:ext>
            </a:extLst>
          </p:cNvPr>
          <p:cNvSpPr/>
          <p:nvPr/>
        </p:nvSpPr>
        <p:spPr>
          <a:xfrm>
            <a:off x="2117558" y="2017572"/>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ACC0AD-55A8-4A4E-BA48-7DB9D5D03FB8}"/>
              </a:ext>
            </a:extLst>
          </p:cNvPr>
          <p:cNvSpPr/>
          <p:nvPr/>
        </p:nvSpPr>
        <p:spPr>
          <a:xfrm>
            <a:off x="3676534" y="2017571"/>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CD32FD2-DFFE-804C-A291-BF22259A2AAB}"/>
              </a:ext>
            </a:extLst>
          </p:cNvPr>
          <p:cNvSpPr/>
          <p:nvPr/>
        </p:nvSpPr>
        <p:spPr>
          <a:xfrm>
            <a:off x="2141565" y="5474395"/>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5BEF204-5009-5B42-8DA3-408BB13AE66B}"/>
              </a:ext>
            </a:extLst>
          </p:cNvPr>
          <p:cNvSpPr/>
          <p:nvPr/>
        </p:nvSpPr>
        <p:spPr>
          <a:xfrm>
            <a:off x="3700541" y="5474395"/>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725B7EB-E1F3-3247-9B4A-986E5CD59A6C}"/>
              </a:ext>
            </a:extLst>
          </p:cNvPr>
          <p:cNvCxnSpPr>
            <a:cxnSpLocks/>
            <a:stCxn id="3" idx="6"/>
          </p:cNvCxnSpPr>
          <p:nvPr/>
        </p:nvCxnSpPr>
        <p:spPr>
          <a:xfrm flipV="1">
            <a:off x="2792115" y="2354849"/>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DDD64B-DFE7-4E4C-9791-453C2EB344E7}"/>
              </a:ext>
            </a:extLst>
          </p:cNvPr>
          <p:cNvCxnSpPr/>
          <p:nvPr/>
        </p:nvCxnSpPr>
        <p:spPr>
          <a:xfrm flipV="1">
            <a:off x="2816122" y="5811673"/>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4BC941F-46FE-6E46-9876-6C56D43FCC08}"/>
              </a:ext>
            </a:extLst>
          </p:cNvPr>
          <p:cNvPicPr>
            <a:picLocks noChangeAspect="1"/>
          </p:cNvPicPr>
          <p:nvPr/>
        </p:nvPicPr>
        <p:blipFill>
          <a:blip r:embed="rId2"/>
          <a:stretch>
            <a:fillRect/>
          </a:stretch>
        </p:blipFill>
        <p:spPr>
          <a:xfrm>
            <a:off x="2282505" y="5639877"/>
            <a:ext cx="392677" cy="343592"/>
          </a:xfrm>
          <a:prstGeom prst="rect">
            <a:avLst/>
          </a:prstGeom>
        </p:spPr>
      </p:pic>
      <p:pic>
        <p:nvPicPr>
          <p:cNvPr id="22" name="Picture 21">
            <a:extLst>
              <a:ext uri="{FF2B5EF4-FFF2-40B4-BE49-F238E27FC236}">
                <a16:creationId xmlns:a16="http://schemas.microsoft.com/office/drawing/2014/main" id="{8096F5A5-F21C-CC4F-BA47-F52F700D66ED}"/>
              </a:ext>
            </a:extLst>
          </p:cNvPr>
          <p:cNvPicPr>
            <a:picLocks noChangeAspect="1"/>
          </p:cNvPicPr>
          <p:nvPr/>
        </p:nvPicPr>
        <p:blipFill>
          <a:blip r:embed="rId3"/>
          <a:stretch>
            <a:fillRect/>
          </a:stretch>
        </p:blipFill>
        <p:spPr>
          <a:xfrm>
            <a:off x="3817474" y="5591328"/>
            <a:ext cx="440690" cy="440690"/>
          </a:xfrm>
          <a:prstGeom prst="rect">
            <a:avLst/>
          </a:prstGeom>
        </p:spPr>
      </p:pic>
      <p:pic>
        <p:nvPicPr>
          <p:cNvPr id="23" name="Picture 22">
            <a:extLst>
              <a:ext uri="{FF2B5EF4-FFF2-40B4-BE49-F238E27FC236}">
                <a16:creationId xmlns:a16="http://schemas.microsoft.com/office/drawing/2014/main" id="{DFC2C89E-06A2-6941-83E4-7B86D67B295B}"/>
              </a:ext>
            </a:extLst>
          </p:cNvPr>
          <p:cNvPicPr>
            <a:picLocks noChangeAspect="1"/>
          </p:cNvPicPr>
          <p:nvPr/>
        </p:nvPicPr>
        <p:blipFill>
          <a:blip r:embed="rId3"/>
          <a:stretch>
            <a:fillRect/>
          </a:stretch>
        </p:blipFill>
        <p:spPr>
          <a:xfrm>
            <a:off x="2234492" y="2134504"/>
            <a:ext cx="440690" cy="440690"/>
          </a:xfrm>
          <a:prstGeom prst="rect">
            <a:avLst/>
          </a:prstGeom>
        </p:spPr>
      </p:pic>
      <p:pic>
        <p:nvPicPr>
          <p:cNvPr id="24" name="Picture 23">
            <a:extLst>
              <a:ext uri="{FF2B5EF4-FFF2-40B4-BE49-F238E27FC236}">
                <a16:creationId xmlns:a16="http://schemas.microsoft.com/office/drawing/2014/main" id="{3184E986-A0EE-6E42-9816-E3AE476C326E}"/>
              </a:ext>
            </a:extLst>
          </p:cNvPr>
          <p:cNvPicPr>
            <a:picLocks noChangeAspect="1"/>
          </p:cNvPicPr>
          <p:nvPr/>
        </p:nvPicPr>
        <p:blipFill>
          <a:blip r:embed="rId2"/>
          <a:stretch>
            <a:fillRect/>
          </a:stretch>
        </p:blipFill>
        <p:spPr>
          <a:xfrm>
            <a:off x="3823138" y="2177990"/>
            <a:ext cx="392677" cy="343592"/>
          </a:xfrm>
          <a:prstGeom prst="rect">
            <a:avLst/>
          </a:prstGeom>
        </p:spPr>
      </p:pic>
      <p:pic>
        <p:nvPicPr>
          <p:cNvPr id="29" name="Picture 28">
            <a:extLst>
              <a:ext uri="{FF2B5EF4-FFF2-40B4-BE49-F238E27FC236}">
                <a16:creationId xmlns:a16="http://schemas.microsoft.com/office/drawing/2014/main" id="{342D0969-7EF5-CB47-A25F-C693D18EB274}"/>
              </a:ext>
            </a:extLst>
          </p:cNvPr>
          <p:cNvPicPr>
            <a:picLocks noChangeAspect="1"/>
          </p:cNvPicPr>
          <p:nvPr/>
        </p:nvPicPr>
        <p:blipFill>
          <a:blip r:embed="rId4"/>
          <a:stretch>
            <a:fillRect/>
          </a:stretch>
        </p:blipFill>
        <p:spPr>
          <a:xfrm>
            <a:off x="7034293" y="5235827"/>
            <a:ext cx="2487918" cy="477135"/>
          </a:xfrm>
          <a:prstGeom prst="rect">
            <a:avLst/>
          </a:prstGeom>
        </p:spPr>
      </p:pic>
      <p:sp>
        <p:nvSpPr>
          <p:cNvPr id="30" name="TextBox 29">
            <a:extLst>
              <a:ext uri="{FF2B5EF4-FFF2-40B4-BE49-F238E27FC236}">
                <a16:creationId xmlns:a16="http://schemas.microsoft.com/office/drawing/2014/main" id="{61B81A79-876C-C645-AB08-8875518887E1}"/>
              </a:ext>
            </a:extLst>
          </p:cNvPr>
          <p:cNvSpPr txBox="1"/>
          <p:nvPr/>
        </p:nvSpPr>
        <p:spPr>
          <a:xfrm>
            <a:off x="1521300" y="2177990"/>
            <a:ext cx="308098" cy="369332"/>
          </a:xfrm>
          <a:prstGeom prst="rect">
            <a:avLst/>
          </a:prstGeom>
          <a:noFill/>
        </p:spPr>
        <p:txBody>
          <a:bodyPr wrap="none" rtlCol="0">
            <a:spAutoFit/>
          </a:bodyPr>
          <a:lstStyle/>
          <a:p>
            <a:r>
              <a:rPr lang="en-US" dirty="0"/>
              <a:t>if</a:t>
            </a:r>
          </a:p>
        </p:txBody>
      </p:sp>
      <p:sp>
        <p:nvSpPr>
          <p:cNvPr id="31" name="TextBox 30">
            <a:extLst>
              <a:ext uri="{FF2B5EF4-FFF2-40B4-BE49-F238E27FC236}">
                <a16:creationId xmlns:a16="http://schemas.microsoft.com/office/drawing/2014/main" id="{4DED3F13-5854-754B-804A-CE3DD7F87C02}"/>
              </a:ext>
            </a:extLst>
          </p:cNvPr>
          <p:cNvSpPr txBox="1"/>
          <p:nvPr/>
        </p:nvSpPr>
        <p:spPr>
          <a:xfrm>
            <a:off x="5388805" y="1859910"/>
            <a:ext cx="620683" cy="369332"/>
          </a:xfrm>
          <a:prstGeom prst="rect">
            <a:avLst/>
          </a:prstGeom>
          <a:noFill/>
        </p:spPr>
        <p:txBody>
          <a:bodyPr wrap="square" rtlCol="0">
            <a:spAutoFit/>
          </a:bodyPr>
          <a:lstStyle/>
          <a:p>
            <a:r>
              <a:rPr lang="en-US" dirty="0"/>
              <a:t>then</a:t>
            </a:r>
          </a:p>
        </p:txBody>
      </p:sp>
      <p:sp>
        <p:nvSpPr>
          <p:cNvPr id="32" name="TextBox 31">
            <a:extLst>
              <a:ext uri="{FF2B5EF4-FFF2-40B4-BE49-F238E27FC236}">
                <a16:creationId xmlns:a16="http://schemas.microsoft.com/office/drawing/2014/main" id="{FC17B11C-D10F-BA4D-97A7-3B77F95BBEFA}"/>
              </a:ext>
            </a:extLst>
          </p:cNvPr>
          <p:cNvSpPr txBox="1"/>
          <p:nvPr/>
        </p:nvSpPr>
        <p:spPr>
          <a:xfrm>
            <a:off x="5429681" y="2578195"/>
            <a:ext cx="538930" cy="369332"/>
          </a:xfrm>
          <a:prstGeom prst="rect">
            <a:avLst/>
          </a:prstGeom>
          <a:noFill/>
        </p:spPr>
        <p:txBody>
          <a:bodyPr wrap="square" rtlCol="0">
            <a:spAutoFit/>
          </a:bodyPr>
          <a:lstStyle/>
          <a:p>
            <a:r>
              <a:rPr lang="en-US" dirty="0"/>
              <a:t>and</a:t>
            </a:r>
          </a:p>
        </p:txBody>
      </p:sp>
      <p:sp>
        <p:nvSpPr>
          <p:cNvPr id="33" name="TextBox 32">
            <a:extLst>
              <a:ext uri="{FF2B5EF4-FFF2-40B4-BE49-F238E27FC236}">
                <a16:creationId xmlns:a16="http://schemas.microsoft.com/office/drawing/2014/main" id="{DDD4706C-D44A-024E-A125-7055F1247704}"/>
              </a:ext>
            </a:extLst>
          </p:cNvPr>
          <p:cNvSpPr txBox="1"/>
          <p:nvPr/>
        </p:nvSpPr>
        <p:spPr>
          <a:xfrm>
            <a:off x="1545307" y="5589077"/>
            <a:ext cx="308098" cy="369332"/>
          </a:xfrm>
          <a:prstGeom prst="rect">
            <a:avLst/>
          </a:prstGeom>
          <a:noFill/>
        </p:spPr>
        <p:txBody>
          <a:bodyPr wrap="none" rtlCol="0">
            <a:spAutoFit/>
          </a:bodyPr>
          <a:lstStyle/>
          <a:p>
            <a:r>
              <a:rPr lang="en-US" dirty="0"/>
              <a:t>if</a:t>
            </a:r>
          </a:p>
        </p:txBody>
      </p:sp>
      <p:sp>
        <p:nvSpPr>
          <p:cNvPr id="35" name="TextBox 34">
            <a:extLst>
              <a:ext uri="{FF2B5EF4-FFF2-40B4-BE49-F238E27FC236}">
                <a16:creationId xmlns:a16="http://schemas.microsoft.com/office/drawing/2014/main" id="{C185AC91-9DA5-EA40-BCE0-D4CC2349AB65}"/>
              </a:ext>
            </a:extLst>
          </p:cNvPr>
          <p:cNvSpPr txBox="1"/>
          <p:nvPr/>
        </p:nvSpPr>
        <p:spPr>
          <a:xfrm>
            <a:off x="5475317" y="5289729"/>
            <a:ext cx="620683" cy="369332"/>
          </a:xfrm>
          <a:prstGeom prst="rect">
            <a:avLst/>
          </a:prstGeom>
          <a:noFill/>
        </p:spPr>
        <p:txBody>
          <a:bodyPr wrap="none" rtlCol="0">
            <a:spAutoFit/>
          </a:bodyPr>
          <a:lstStyle/>
          <a:p>
            <a:r>
              <a:rPr lang="en-US" dirty="0"/>
              <a:t>then</a:t>
            </a:r>
          </a:p>
        </p:txBody>
      </p:sp>
      <p:sp>
        <p:nvSpPr>
          <p:cNvPr id="36" name="TextBox 35">
            <a:extLst>
              <a:ext uri="{FF2B5EF4-FFF2-40B4-BE49-F238E27FC236}">
                <a16:creationId xmlns:a16="http://schemas.microsoft.com/office/drawing/2014/main" id="{F67FA6F0-129D-7C4B-B856-78385C31E89C}"/>
              </a:ext>
            </a:extLst>
          </p:cNvPr>
          <p:cNvSpPr txBox="1"/>
          <p:nvPr/>
        </p:nvSpPr>
        <p:spPr>
          <a:xfrm>
            <a:off x="5516193" y="6008014"/>
            <a:ext cx="538930" cy="369332"/>
          </a:xfrm>
          <a:prstGeom prst="rect">
            <a:avLst/>
          </a:prstGeom>
          <a:noFill/>
        </p:spPr>
        <p:txBody>
          <a:bodyPr wrap="none" rtlCol="0">
            <a:spAutoFit/>
          </a:bodyPr>
          <a:lstStyle/>
          <a:p>
            <a:r>
              <a:rPr lang="en-US" dirty="0"/>
              <a:t>and</a:t>
            </a:r>
          </a:p>
        </p:txBody>
      </p:sp>
      <p:pic>
        <p:nvPicPr>
          <p:cNvPr id="38" name="Picture 37">
            <a:extLst>
              <a:ext uri="{FF2B5EF4-FFF2-40B4-BE49-F238E27FC236}">
                <a16:creationId xmlns:a16="http://schemas.microsoft.com/office/drawing/2014/main" id="{7D7D4662-70CA-C744-87F1-A0D3C34C76A4}"/>
              </a:ext>
            </a:extLst>
          </p:cNvPr>
          <p:cNvPicPr>
            <a:picLocks noChangeAspect="1"/>
          </p:cNvPicPr>
          <p:nvPr/>
        </p:nvPicPr>
        <p:blipFill>
          <a:blip r:embed="rId5"/>
          <a:stretch>
            <a:fillRect/>
          </a:stretch>
        </p:blipFill>
        <p:spPr>
          <a:xfrm>
            <a:off x="6911967" y="1763473"/>
            <a:ext cx="2395384" cy="465769"/>
          </a:xfrm>
          <a:prstGeom prst="rect">
            <a:avLst/>
          </a:prstGeom>
        </p:spPr>
      </p:pic>
      <p:pic>
        <p:nvPicPr>
          <p:cNvPr id="39" name="Picture 38">
            <a:extLst>
              <a:ext uri="{FF2B5EF4-FFF2-40B4-BE49-F238E27FC236}">
                <a16:creationId xmlns:a16="http://schemas.microsoft.com/office/drawing/2014/main" id="{AED1D313-2F1D-F746-A937-E0260293799C}"/>
              </a:ext>
            </a:extLst>
          </p:cNvPr>
          <p:cNvPicPr>
            <a:picLocks noChangeAspect="1"/>
          </p:cNvPicPr>
          <p:nvPr/>
        </p:nvPicPr>
        <p:blipFill>
          <a:blip r:embed="rId5"/>
          <a:stretch>
            <a:fillRect/>
          </a:stretch>
        </p:blipFill>
        <p:spPr>
          <a:xfrm>
            <a:off x="7034293" y="5918831"/>
            <a:ext cx="2453838" cy="477135"/>
          </a:xfrm>
          <a:prstGeom prst="rect">
            <a:avLst/>
          </a:prstGeom>
        </p:spPr>
      </p:pic>
      <p:pic>
        <p:nvPicPr>
          <p:cNvPr id="40" name="Picture 39">
            <a:extLst>
              <a:ext uri="{FF2B5EF4-FFF2-40B4-BE49-F238E27FC236}">
                <a16:creationId xmlns:a16="http://schemas.microsoft.com/office/drawing/2014/main" id="{2990CDC7-01AB-454A-B258-534969CBC278}"/>
              </a:ext>
            </a:extLst>
          </p:cNvPr>
          <p:cNvPicPr>
            <a:picLocks noChangeAspect="1"/>
          </p:cNvPicPr>
          <p:nvPr/>
        </p:nvPicPr>
        <p:blipFill>
          <a:blip r:embed="rId4"/>
          <a:stretch>
            <a:fillRect/>
          </a:stretch>
        </p:blipFill>
        <p:spPr>
          <a:xfrm>
            <a:off x="6911967" y="2470392"/>
            <a:ext cx="2487918" cy="477135"/>
          </a:xfrm>
          <a:prstGeom prst="rect">
            <a:avLst/>
          </a:prstGeom>
        </p:spPr>
      </p:pic>
      <p:cxnSp>
        <p:nvCxnSpPr>
          <p:cNvPr id="41" name="Straight Connector 40">
            <a:extLst>
              <a:ext uri="{FF2B5EF4-FFF2-40B4-BE49-F238E27FC236}">
                <a16:creationId xmlns:a16="http://schemas.microsoft.com/office/drawing/2014/main" id="{3921B1D9-9C50-F94F-93B8-19DDDFE40621}"/>
              </a:ext>
            </a:extLst>
          </p:cNvPr>
          <p:cNvCxnSpPr>
            <a:cxnSpLocks/>
          </p:cNvCxnSpPr>
          <p:nvPr/>
        </p:nvCxnSpPr>
        <p:spPr>
          <a:xfrm>
            <a:off x="8191740" y="2528826"/>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3F2AEF-1557-8F48-8F54-96F9F764C4B8}"/>
              </a:ext>
            </a:extLst>
          </p:cNvPr>
          <p:cNvCxnSpPr/>
          <p:nvPr/>
        </p:nvCxnSpPr>
        <p:spPr>
          <a:xfrm>
            <a:off x="8379852" y="5989381"/>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4452BC4-8088-5B4A-9695-2F5096445253}"/>
              </a:ext>
            </a:extLst>
          </p:cNvPr>
          <p:cNvSpPr txBox="1"/>
          <p:nvPr/>
        </p:nvSpPr>
        <p:spPr>
          <a:xfrm>
            <a:off x="8583052" y="961369"/>
            <a:ext cx="1638525" cy="461665"/>
          </a:xfrm>
          <a:prstGeom prst="rect">
            <a:avLst/>
          </a:prstGeom>
          <a:noFill/>
        </p:spPr>
        <p:txBody>
          <a:bodyPr wrap="none" rtlCol="0">
            <a:spAutoFit/>
          </a:bodyPr>
          <a:lstStyle/>
          <a:p>
            <a:r>
              <a:rPr lang="en-US" sz="2400" dirty="0"/>
              <a:t>q(z) for VAE</a:t>
            </a:r>
          </a:p>
        </p:txBody>
      </p:sp>
      <p:pic>
        <p:nvPicPr>
          <p:cNvPr id="34" name="Content Placeholder 6">
            <a:extLst>
              <a:ext uri="{FF2B5EF4-FFF2-40B4-BE49-F238E27FC236}">
                <a16:creationId xmlns:a16="http://schemas.microsoft.com/office/drawing/2014/main" id="{65455B73-5E11-3D4D-826D-DDC1E2C07482}"/>
              </a:ext>
            </a:extLst>
          </p:cNvPr>
          <p:cNvPicPr>
            <a:picLocks noChangeAspect="1"/>
          </p:cNvPicPr>
          <p:nvPr/>
        </p:nvPicPr>
        <p:blipFill>
          <a:blip r:embed="rId6"/>
          <a:stretch>
            <a:fillRect/>
          </a:stretch>
        </p:blipFill>
        <p:spPr>
          <a:xfrm rot="5400000">
            <a:off x="2550806" y="2458562"/>
            <a:ext cx="1398739" cy="3457752"/>
          </a:xfrm>
          <a:prstGeom prst="rect">
            <a:avLst/>
          </a:prstGeom>
        </p:spPr>
      </p:pic>
      <p:sp>
        <p:nvSpPr>
          <p:cNvPr id="4" name="Rectangle 3">
            <a:extLst>
              <a:ext uri="{FF2B5EF4-FFF2-40B4-BE49-F238E27FC236}">
                <a16:creationId xmlns:a16="http://schemas.microsoft.com/office/drawing/2014/main" id="{C9A65510-EBA2-D644-B905-68D7C7B60A91}"/>
              </a:ext>
            </a:extLst>
          </p:cNvPr>
          <p:cNvSpPr/>
          <p:nvPr/>
        </p:nvSpPr>
        <p:spPr>
          <a:xfrm>
            <a:off x="1561159" y="4363846"/>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6197F7-9BF0-AC4E-9965-FBACFD01AAA9}"/>
              </a:ext>
            </a:extLst>
          </p:cNvPr>
          <p:cNvSpPr/>
          <p:nvPr/>
        </p:nvSpPr>
        <p:spPr>
          <a:xfrm>
            <a:off x="3021955" y="4416255"/>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FDB2AA3-2697-864D-9E34-29B528413E67}"/>
              </a:ext>
            </a:extLst>
          </p:cNvPr>
          <p:cNvSpPr/>
          <p:nvPr/>
        </p:nvSpPr>
        <p:spPr>
          <a:xfrm>
            <a:off x="4809144" y="3626117"/>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93FD1123-A130-D240-8B0E-F5AE71044543}"/>
              </a:ext>
            </a:extLst>
          </p:cNvPr>
          <p:cNvPicPr>
            <a:picLocks noChangeAspect="1"/>
          </p:cNvPicPr>
          <p:nvPr/>
        </p:nvPicPr>
        <p:blipFill>
          <a:blip r:embed="rId7"/>
          <a:stretch>
            <a:fillRect/>
          </a:stretch>
        </p:blipFill>
        <p:spPr>
          <a:xfrm>
            <a:off x="10234522" y="2171166"/>
            <a:ext cx="1831010" cy="2799206"/>
          </a:xfrm>
          <a:prstGeom prst="rect">
            <a:avLst/>
          </a:prstGeom>
        </p:spPr>
      </p:pic>
    </p:spTree>
    <p:extLst>
      <p:ext uri="{BB962C8B-B14F-4D97-AF65-F5344CB8AC3E}">
        <p14:creationId xmlns:p14="http://schemas.microsoft.com/office/powerpoint/2010/main" val="39777697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Causality</a:t>
            </a:r>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97</a:t>
            </a:fld>
            <a:endParaRPr lang="en-US" dirty="0"/>
          </a:p>
        </p:txBody>
      </p:sp>
      <p:sp>
        <p:nvSpPr>
          <p:cNvPr id="3" name="Oval 2">
            <a:extLst>
              <a:ext uri="{FF2B5EF4-FFF2-40B4-BE49-F238E27FC236}">
                <a16:creationId xmlns:a16="http://schemas.microsoft.com/office/drawing/2014/main" id="{E813CE1B-C88F-1D45-87FC-F0DAB2F6F26A}"/>
              </a:ext>
            </a:extLst>
          </p:cNvPr>
          <p:cNvSpPr/>
          <p:nvPr/>
        </p:nvSpPr>
        <p:spPr>
          <a:xfrm>
            <a:off x="2117558" y="2017572"/>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ACC0AD-55A8-4A4E-BA48-7DB9D5D03FB8}"/>
              </a:ext>
            </a:extLst>
          </p:cNvPr>
          <p:cNvSpPr/>
          <p:nvPr/>
        </p:nvSpPr>
        <p:spPr>
          <a:xfrm>
            <a:off x="3676534" y="2017571"/>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CD32FD2-DFFE-804C-A291-BF22259A2AAB}"/>
              </a:ext>
            </a:extLst>
          </p:cNvPr>
          <p:cNvSpPr/>
          <p:nvPr/>
        </p:nvSpPr>
        <p:spPr>
          <a:xfrm>
            <a:off x="2141565" y="5474395"/>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5BEF204-5009-5B42-8DA3-408BB13AE66B}"/>
              </a:ext>
            </a:extLst>
          </p:cNvPr>
          <p:cNvSpPr/>
          <p:nvPr/>
        </p:nvSpPr>
        <p:spPr>
          <a:xfrm>
            <a:off x="3700541" y="5474395"/>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725B7EB-E1F3-3247-9B4A-986E5CD59A6C}"/>
              </a:ext>
            </a:extLst>
          </p:cNvPr>
          <p:cNvCxnSpPr>
            <a:cxnSpLocks/>
            <a:stCxn id="3" idx="6"/>
          </p:cNvCxnSpPr>
          <p:nvPr/>
        </p:nvCxnSpPr>
        <p:spPr>
          <a:xfrm flipV="1">
            <a:off x="2792115" y="2354849"/>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3DDD64B-DFE7-4E4C-9791-453C2EB344E7}"/>
              </a:ext>
            </a:extLst>
          </p:cNvPr>
          <p:cNvCxnSpPr/>
          <p:nvPr/>
        </p:nvCxnSpPr>
        <p:spPr>
          <a:xfrm flipV="1">
            <a:off x="2816122" y="5811673"/>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4BC941F-46FE-6E46-9876-6C56D43FCC08}"/>
              </a:ext>
            </a:extLst>
          </p:cNvPr>
          <p:cNvPicPr>
            <a:picLocks noChangeAspect="1"/>
          </p:cNvPicPr>
          <p:nvPr/>
        </p:nvPicPr>
        <p:blipFill>
          <a:blip r:embed="rId2"/>
          <a:stretch>
            <a:fillRect/>
          </a:stretch>
        </p:blipFill>
        <p:spPr>
          <a:xfrm>
            <a:off x="2282505" y="5639877"/>
            <a:ext cx="392677" cy="343592"/>
          </a:xfrm>
          <a:prstGeom prst="rect">
            <a:avLst/>
          </a:prstGeom>
        </p:spPr>
      </p:pic>
      <p:pic>
        <p:nvPicPr>
          <p:cNvPr id="22" name="Picture 21">
            <a:extLst>
              <a:ext uri="{FF2B5EF4-FFF2-40B4-BE49-F238E27FC236}">
                <a16:creationId xmlns:a16="http://schemas.microsoft.com/office/drawing/2014/main" id="{8096F5A5-F21C-CC4F-BA47-F52F700D66ED}"/>
              </a:ext>
            </a:extLst>
          </p:cNvPr>
          <p:cNvPicPr>
            <a:picLocks noChangeAspect="1"/>
          </p:cNvPicPr>
          <p:nvPr/>
        </p:nvPicPr>
        <p:blipFill>
          <a:blip r:embed="rId3"/>
          <a:stretch>
            <a:fillRect/>
          </a:stretch>
        </p:blipFill>
        <p:spPr>
          <a:xfrm>
            <a:off x="3817474" y="5591328"/>
            <a:ext cx="440690" cy="440690"/>
          </a:xfrm>
          <a:prstGeom prst="rect">
            <a:avLst/>
          </a:prstGeom>
        </p:spPr>
      </p:pic>
      <p:pic>
        <p:nvPicPr>
          <p:cNvPr id="23" name="Picture 22">
            <a:extLst>
              <a:ext uri="{FF2B5EF4-FFF2-40B4-BE49-F238E27FC236}">
                <a16:creationId xmlns:a16="http://schemas.microsoft.com/office/drawing/2014/main" id="{DFC2C89E-06A2-6941-83E4-7B86D67B295B}"/>
              </a:ext>
            </a:extLst>
          </p:cNvPr>
          <p:cNvPicPr>
            <a:picLocks noChangeAspect="1"/>
          </p:cNvPicPr>
          <p:nvPr/>
        </p:nvPicPr>
        <p:blipFill>
          <a:blip r:embed="rId3"/>
          <a:stretch>
            <a:fillRect/>
          </a:stretch>
        </p:blipFill>
        <p:spPr>
          <a:xfrm>
            <a:off x="2234492" y="2134504"/>
            <a:ext cx="440690" cy="440690"/>
          </a:xfrm>
          <a:prstGeom prst="rect">
            <a:avLst/>
          </a:prstGeom>
        </p:spPr>
      </p:pic>
      <p:pic>
        <p:nvPicPr>
          <p:cNvPr id="24" name="Picture 23">
            <a:extLst>
              <a:ext uri="{FF2B5EF4-FFF2-40B4-BE49-F238E27FC236}">
                <a16:creationId xmlns:a16="http://schemas.microsoft.com/office/drawing/2014/main" id="{3184E986-A0EE-6E42-9816-E3AE476C326E}"/>
              </a:ext>
            </a:extLst>
          </p:cNvPr>
          <p:cNvPicPr>
            <a:picLocks noChangeAspect="1"/>
          </p:cNvPicPr>
          <p:nvPr/>
        </p:nvPicPr>
        <p:blipFill>
          <a:blip r:embed="rId2"/>
          <a:stretch>
            <a:fillRect/>
          </a:stretch>
        </p:blipFill>
        <p:spPr>
          <a:xfrm>
            <a:off x="3823138" y="2177990"/>
            <a:ext cx="392677" cy="343592"/>
          </a:xfrm>
          <a:prstGeom prst="rect">
            <a:avLst/>
          </a:prstGeom>
        </p:spPr>
      </p:pic>
      <p:pic>
        <p:nvPicPr>
          <p:cNvPr id="29" name="Picture 28">
            <a:extLst>
              <a:ext uri="{FF2B5EF4-FFF2-40B4-BE49-F238E27FC236}">
                <a16:creationId xmlns:a16="http://schemas.microsoft.com/office/drawing/2014/main" id="{342D0969-7EF5-CB47-A25F-C693D18EB274}"/>
              </a:ext>
            </a:extLst>
          </p:cNvPr>
          <p:cNvPicPr>
            <a:picLocks noChangeAspect="1"/>
          </p:cNvPicPr>
          <p:nvPr/>
        </p:nvPicPr>
        <p:blipFill>
          <a:blip r:embed="rId4"/>
          <a:stretch>
            <a:fillRect/>
          </a:stretch>
        </p:blipFill>
        <p:spPr>
          <a:xfrm>
            <a:off x="7034293" y="5235827"/>
            <a:ext cx="2487918" cy="477135"/>
          </a:xfrm>
          <a:prstGeom prst="rect">
            <a:avLst/>
          </a:prstGeom>
        </p:spPr>
      </p:pic>
      <p:sp>
        <p:nvSpPr>
          <p:cNvPr id="30" name="TextBox 29">
            <a:extLst>
              <a:ext uri="{FF2B5EF4-FFF2-40B4-BE49-F238E27FC236}">
                <a16:creationId xmlns:a16="http://schemas.microsoft.com/office/drawing/2014/main" id="{61B81A79-876C-C645-AB08-8875518887E1}"/>
              </a:ext>
            </a:extLst>
          </p:cNvPr>
          <p:cNvSpPr txBox="1"/>
          <p:nvPr/>
        </p:nvSpPr>
        <p:spPr>
          <a:xfrm>
            <a:off x="1521300" y="2177990"/>
            <a:ext cx="308098" cy="369332"/>
          </a:xfrm>
          <a:prstGeom prst="rect">
            <a:avLst/>
          </a:prstGeom>
          <a:noFill/>
        </p:spPr>
        <p:txBody>
          <a:bodyPr wrap="none" rtlCol="0">
            <a:spAutoFit/>
          </a:bodyPr>
          <a:lstStyle/>
          <a:p>
            <a:r>
              <a:rPr lang="en-US" dirty="0"/>
              <a:t>if</a:t>
            </a:r>
          </a:p>
        </p:txBody>
      </p:sp>
      <p:sp>
        <p:nvSpPr>
          <p:cNvPr id="31" name="TextBox 30">
            <a:extLst>
              <a:ext uri="{FF2B5EF4-FFF2-40B4-BE49-F238E27FC236}">
                <a16:creationId xmlns:a16="http://schemas.microsoft.com/office/drawing/2014/main" id="{4DED3F13-5854-754B-804A-CE3DD7F87C02}"/>
              </a:ext>
            </a:extLst>
          </p:cNvPr>
          <p:cNvSpPr txBox="1"/>
          <p:nvPr/>
        </p:nvSpPr>
        <p:spPr>
          <a:xfrm>
            <a:off x="5388805" y="1859910"/>
            <a:ext cx="620683" cy="369332"/>
          </a:xfrm>
          <a:prstGeom prst="rect">
            <a:avLst/>
          </a:prstGeom>
          <a:noFill/>
        </p:spPr>
        <p:txBody>
          <a:bodyPr wrap="square" rtlCol="0">
            <a:spAutoFit/>
          </a:bodyPr>
          <a:lstStyle/>
          <a:p>
            <a:r>
              <a:rPr lang="en-US" dirty="0"/>
              <a:t>then</a:t>
            </a:r>
          </a:p>
        </p:txBody>
      </p:sp>
      <p:sp>
        <p:nvSpPr>
          <p:cNvPr id="32" name="TextBox 31">
            <a:extLst>
              <a:ext uri="{FF2B5EF4-FFF2-40B4-BE49-F238E27FC236}">
                <a16:creationId xmlns:a16="http://schemas.microsoft.com/office/drawing/2014/main" id="{FC17B11C-D10F-BA4D-97A7-3B77F95BBEFA}"/>
              </a:ext>
            </a:extLst>
          </p:cNvPr>
          <p:cNvSpPr txBox="1"/>
          <p:nvPr/>
        </p:nvSpPr>
        <p:spPr>
          <a:xfrm>
            <a:off x="5429681" y="2578195"/>
            <a:ext cx="538930" cy="369332"/>
          </a:xfrm>
          <a:prstGeom prst="rect">
            <a:avLst/>
          </a:prstGeom>
          <a:noFill/>
        </p:spPr>
        <p:txBody>
          <a:bodyPr wrap="square" rtlCol="0">
            <a:spAutoFit/>
          </a:bodyPr>
          <a:lstStyle/>
          <a:p>
            <a:r>
              <a:rPr lang="en-US" dirty="0"/>
              <a:t>and</a:t>
            </a:r>
          </a:p>
        </p:txBody>
      </p:sp>
      <p:sp>
        <p:nvSpPr>
          <p:cNvPr id="33" name="TextBox 32">
            <a:extLst>
              <a:ext uri="{FF2B5EF4-FFF2-40B4-BE49-F238E27FC236}">
                <a16:creationId xmlns:a16="http://schemas.microsoft.com/office/drawing/2014/main" id="{DDD4706C-D44A-024E-A125-7055F1247704}"/>
              </a:ext>
            </a:extLst>
          </p:cNvPr>
          <p:cNvSpPr txBox="1"/>
          <p:nvPr/>
        </p:nvSpPr>
        <p:spPr>
          <a:xfrm>
            <a:off x="1545307" y="5589077"/>
            <a:ext cx="308098" cy="369332"/>
          </a:xfrm>
          <a:prstGeom prst="rect">
            <a:avLst/>
          </a:prstGeom>
          <a:noFill/>
        </p:spPr>
        <p:txBody>
          <a:bodyPr wrap="none" rtlCol="0">
            <a:spAutoFit/>
          </a:bodyPr>
          <a:lstStyle/>
          <a:p>
            <a:r>
              <a:rPr lang="en-US" dirty="0"/>
              <a:t>if</a:t>
            </a:r>
          </a:p>
        </p:txBody>
      </p:sp>
      <p:sp>
        <p:nvSpPr>
          <p:cNvPr id="35" name="TextBox 34">
            <a:extLst>
              <a:ext uri="{FF2B5EF4-FFF2-40B4-BE49-F238E27FC236}">
                <a16:creationId xmlns:a16="http://schemas.microsoft.com/office/drawing/2014/main" id="{C185AC91-9DA5-EA40-BCE0-D4CC2349AB65}"/>
              </a:ext>
            </a:extLst>
          </p:cNvPr>
          <p:cNvSpPr txBox="1"/>
          <p:nvPr/>
        </p:nvSpPr>
        <p:spPr>
          <a:xfrm>
            <a:off x="5475317" y="5289729"/>
            <a:ext cx="620683" cy="369332"/>
          </a:xfrm>
          <a:prstGeom prst="rect">
            <a:avLst/>
          </a:prstGeom>
          <a:noFill/>
        </p:spPr>
        <p:txBody>
          <a:bodyPr wrap="none" rtlCol="0">
            <a:spAutoFit/>
          </a:bodyPr>
          <a:lstStyle/>
          <a:p>
            <a:r>
              <a:rPr lang="en-US" dirty="0"/>
              <a:t>then</a:t>
            </a:r>
          </a:p>
        </p:txBody>
      </p:sp>
      <p:sp>
        <p:nvSpPr>
          <p:cNvPr id="36" name="TextBox 35">
            <a:extLst>
              <a:ext uri="{FF2B5EF4-FFF2-40B4-BE49-F238E27FC236}">
                <a16:creationId xmlns:a16="http://schemas.microsoft.com/office/drawing/2014/main" id="{F67FA6F0-129D-7C4B-B856-78385C31E89C}"/>
              </a:ext>
            </a:extLst>
          </p:cNvPr>
          <p:cNvSpPr txBox="1"/>
          <p:nvPr/>
        </p:nvSpPr>
        <p:spPr>
          <a:xfrm>
            <a:off x="5516193" y="6008014"/>
            <a:ext cx="538930" cy="369332"/>
          </a:xfrm>
          <a:prstGeom prst="rect">
            <a:avLst/>
          </a:prstGeom>
          <a:noFill/>
        </p:spPr>
        <p:txBody>
          <a:bodyPr wrap="none" rtlCol="0">
            <a:spAutoFit/>
          </a:bodyPr>
          <a:lstStyle/>
          <a:p>
            <a:r>
              <a:rPr lang="en-US" dirty="0"/>
              <a:t>and</a:t>
            </a:r>
          </a:p>
        </p:txBody>
      </p:sp>
      <p:pic>
        <p:nvPicPr>
          <p:cNvPr id="38" name="Picture 37">
            <a:extLst>
              <a:ext uri="{FF2B5EF4-FFF2-40B4-BE49-F238E27FC236}">
                <a16:creationId xmlns:a16="http://schemas.microsoft.com/office/drawing/2014/main" id="{7D7D4662-70CA-C744-87F1-A0D3C34C76A4}"/>
              </a:ext>
            </a:extLst>
          </p:cNvPr>
          <p:cNvPicPr>
            <a:picLocks noChangeAspect="1"/>
          </p:cNvPicPr>
          <p:nvPr/>
        </p:nvPicPr>
        <p:blipFill>
          <a:blip r:embed="rId5"/>
          <a:stretch>
            <a:fillRect/>
          </a:stretch>
        </p:blipFill>
        <p:spPr>
          <a:xfrm>
            <a:off x="6911967" y="1763473"/>
            <a:ext cx="2395384" cy="465769"/>
          </a:xfrm>
          <a:prstGeom prst="rect">
            <a:avLst/>
          </a:prstGeom>
        </p:spPr>
      </p:pic>
      <p:pic>
        <p:nvPicPr>
          <p:cNvPr id="39" name="Picture 38">
            <a:extLst>
              <a:ext uri="{FF2B5EF4-FFF2-40B4-BE49-F238E27FC236}">
                <a16:creationId xmlns:a16="http://schemas.microsoft.com/office/drawing/2014/main" id="{AED1D313-2F1D-F746-A937-E0260293799C}"/>
              </a:ext>
            </a:extLst>
          </p:cNvPr>
          <p:cNvPicPr>
            <a:picLocks noChangeAspect="1"/>
          </p:cNvPicPr>
          <p:nvPr/>
        </p:nvPicPr>
        <p:blipFill>
          <a:blip r:embed="rId5"/>
          <a:stretch>
            <a:fillRect/>
          </a:stretch>
        </p:blipFill>
        <p:spPr>
          <a:xfrm>
            <a:off x="7034293" y="5918831"/>
            <a:ext cx="2453838" cy="477135"/>
          </a:xfrm>
          <a:prstGeom prst="rect">
            <a:avLst/>
          </a:prstGeom>
        </p:spPr>
      </p:pic>
      <p:pic>
        <p:nvPicPr>
          <p:cNvPr id="40" name="Picture 39">
            <a:extLst>
              <a:ext uri="{FF2B5EF4-FFF2-40B4-BE49-F238E27FC236}">
                <a16:creationId xmlns:a16="http://schemas.microsoft.com/office/drawing/2014/main" id="{2990CDC7-01AB-454A-B258-534969CBC278}"/>
              </a:ext>
            </a:extLst>
          </p:cNvPr>
          <p:cNvPicPr>
            <a:picLocks noChangeAspect="1"/>
          </p:cNvPicPr>
          <p:nvPr/>
        </p:nvPicPr>
        <p:blipFill>
          <a:blip r:embed="rId4"/>
          <a:stretch>
            <a:fillRect/>
          </a:stretch>
        </p:blipFill>
        <p:spPr>
          <a:xfrm>
            <a:off x="6911967" y="2470392"/>
            <a:ext cx="2487918" cy="477135"/>
          </a:xfrm>
          <a:prstGeom prst="rect">
            <a:avLst/>
          </a:prstGeom>
        </p:spPr>
      </p:pic>
      <p:cxnSp>
        <p:nvCxnSpPr>
          <p:cNvPr id="41" name="Straight Connector 40">
            <a:extLst>
              <a:ext uri="{FF2B5EF4-FFF2-40B4-BE49-F238E27FC236}">
                <a16:creationId xmlns:a16="http://schemas.microsoft.com/office/drawing/2014/main" id="{3921B1D9-9C50-F94F-93B8-19DDDFE40621}"/>
              </a:ext>
            </a:extLst>
          </p:cNvPr>
          <p:cNvCxnSpPr>
            <a:cxnSpLocks/>
          </p:cNvCxnSpPr>
          <p:nvPr/>
        </p:nvCxnSpPr>
        <p:spPr>
          <a:xfrm>
            <a:off x="8191740" y="2528826"/>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E3F2AEF-1557-8F48-8F54-96F9F764C4B8}"/>
              </a:ext>
            </a:extLst>
          </p:cNvPr>
          <p:cNvCxnSpPr/>
          <p:nvPr/>
        </p:nvCxnSpPr>
        <p:spPr>
          <a:xfrm>
            <a:off x="8379852" y="5989381"/>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4452BC4-8088-5B4A-9695-2F5096445253}"/>
              </a:ext>
            </a:extLst>
          </p:cNvPr>
          <p:cNvSpPr txBox="1"/>
          <p:nvPr/>
        </p:nvSpPr>
        <p:spPr>
          <a:xfrm>
            <a:off x="8583052" y="961369"/>
            <a:ext cx="1638525" cy="461665"/>
          </a:xfrm>
          <a:prstGeom prst="rect">
            <a:avLst/>
          </a:prstGeom>
          <a:noFill/>
        </p:spPr>
        <p:txBody>
          <a:bodyPr wrap="none" rtlCol="0">
            <a:spAutoFit/>
          </a:bodyPr>
          <a:lstStyle/>
          <a:p>
            <a:r>
              <a:rPr lang="en-US" sz="2400" dirty="0"/>
              <a:t>q(z) for VAE</a:t>
            </a:r>
          </a:p>
        </p:txBody>
      </p:sp>
      <p:pic>
        <p:nvPicPr>
          <p:cNvPr id="34" name="Content Placeholder 6">
            <a:extLst>
              <a:ext uri="{FF2B5EF4-FFF2-40B4-BE49-F238E27FC236}">
                <a16:creationId xmlns:a16="http://schemas.microsoft.com/office/drawing/2014/main" id="{65455B73-5E11-3D4D-826D-DDC1E2C07482}"/>
              </a:ext>
            </a:extLst>
          </p:cNvPr>
          <p:cNvPicPr>
            <a:picLocks noChangeAspect="1"/>
          </p:cNvPicPr>
          <p:nvPr/>
        </p:nvPicPr>
        <p:blipFill>
          <a:blip r:embed="rId6"/>
          <a:stretch>
            <a:fillRect/>
          </a:stretch>
        </p:blipFill>
        <p:spPr>
          <a:xfrm rot="5400000">
            <a:off x="2550806" y="2458562"/>
            <a:ext cx="1398739" cy="3457752"/>
          </a:xfrm>
          <a:prstGeom prst="rect">
            <a:avLst/>
          </a:prstGeom>
        </p:spPr>
      </p:pic>
      <p:sp>
        <p:nvSpPr>
          <p:cNvPr id="4" name="Rectangle 3">
            <a:extLst>
              <a:ext uri="{FF2B5EF4-FFF2-40B4-BE49-F238E27FC236}">
                <a16:creationId xmlns:a16="http://schemas.microsoft.com/office/drawing/2014/main" id="{C9A65510-EBA2-D644-B905-68D7C7B60A91}"/>
              </a:ext>
            </a:extLst>
          </p:cNvPr>
          <p:cNvSpPr/>
          <p:nvPr/>
        </p:nvSpPr>
        <p:spPr>
          <a:xfrm>
            <a:off x="1561159" y="4363846"/>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6197F7-9BF0-AC4E-9965-FBACFD01AAA9}"/>
              </a:ext>
            </a:extLst>
          </p:cNvPr>
          <p:cNvSpPr/>
          <p:nvPr/>
        </p:nvSpPr>
        <p:spPr>
          <a:xfrm>
            <a:off x="3021955" y="4416255"/>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FDB2AA3-2697-864D-9E34-29B528413E67}"/>
              </a:ext>
            </a:extLst>
          </p:cNvPr>
          <p:cNvSpPr/>
          <p:nvPr/>
        </p:nvSpPr>
        <p:spPr>
          <a:xfrm>
            <a:off x="4809144" y="3626117"/>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2E50F4-662F-0E48-A8A8-2D7C00B8E18C}"/>
              </a:ext>
            </a:extLst>
          </p:cNvPr>
          <p:cNvSpPr txBox="1"/>
          <p:nvPr/>
        </p:nvSpPr>
        <p:spPr>
          <a:xfrm>
            <a:off x="227674" y="3141958"/>
            <a:ext cx="1542089" cy="369332"/>
          </a:xfrm>
          <a:prstGeom prst="rect">
            <a:avLst/>
          </a:prstGeom>
          <a:noFill/>
        </p:spPr>
        <p:txBody>
          <a:bodyPr wrap="none" rtlCol="0">
            <a:spAutoFit/>
          </a:bodyPr>
          <a:lstStyle/>
          <a:p>
            <a:r>
              <a:rPr lang="en-US" dirty="0"/>
              <a:t>We want this! </a:t>
            </a:r>
          </a:p>
        </p:txBody>
      </p:sp>
      <p:cxnSp>
        <p:nvCxnSpPr>
          <p:cNvPr id="45" name="Straight Arrow Connector 44">
            <a:extLst>
              <a:ext uri="{FF2B5EF4-FFF2-40B4-BE49-F238E27FC236}">
                <a16:creationId xmlns:a16="http://schemas.microsoft.com/office/drawing/2014/main" id="{3338DEA9-36E6-234C-B212-D436FB362B5E}"/>
              </a:ext>
            </a:extLst>
          </p:cNvPr>
          <p:cNvCxnSpPr>
            <a:cxnSpLocks/>
          </p:cNvCxnSpPr>
          <p:nvPr/>
        </p:nvCxnSpPr>
        <p:spPr>
          <a:xfrm flipV="1">
            <a:off x="1521300" y="2821166"/>
            <a:ext cx="1459644" cy="418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064EAD80-39AB-A54E-9133-9E4852F6CBDC}"/>
              </a:ext>
            </a:extLst>
          </p:cNvPr>
          <p:cNvPicPr>
            <a:picLocks noChangeAspect="1"/>
          </p:cNvPicPr>
          <p:nvPr/>
        </p:nvPicPr>
        <p:blipFill>
          <a:blip r:embed="rId7"/>
          <a:stretch>
            <a:fillRect/>
          </a:stretch>
        </p:blipFill>
        <p:spPr>
          <a:xfrm>
            <a:off x="10234522" y="2171166"/>
            <a:ext cx="1831010" cy="2799206"/>
          </a:xfrm>
          <a:prstGeom prst="rect">
            <a:avLst/>
          </a:prstGeom>
        </p:spPr>
      </p:pic>
    </p:spTree>
    <p:extLst>
      <p:ext uri="{BB962C8B-B14F-4D97-AF65-F5344CB8AC3E}">
        <p14:creationId xmlns:p14="http://schemas.microsoft.com/office/powerpoint/2010/main" val="12944905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p:txBody>
          <a:bodyPr/>
          <a:lstStyle/>
          <a:p>
            <a:r>
              <a:rPr lang="en-US" dirty="0"/>
              <a:t>Causality</a:t>
            </a:r>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98</a:t>
            </a:fld>
            <a:endParaRPr lang="en-US" dirty="0"/>
          </a:p>
        </p:txBody>
      </p:sp>
      <p:sp>
        <p:nvSpPr>
          <p:cNvPr id="3" name="Oval 2">
            <a:extLst>
              <a:ext uri="{FF2B5EF4-FFF2-40B4-BE49-F238E27FC236}">
                <a16:creationId xmlns:a16="http://schemas.microsoft.com/office/drawing/2014/main" id="{E813CE1B-C88F-1D45-87FC-F0DAB2F6F26A}"/>
              </a:ext>
            </a:extLst>
          </p:cNvPr>
          <p:cNvSpPr/>
          <p:nvPr/>
        </p:nvSpPr>
        <p:spPr>
          <a:xfrm>
            <a:off x="2117558" y="2017572"/>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38ACC0AD-55A8-4A4E-BA48-7DB9D5D03FB8}"/>
              </a:ext>
            </a:extLst>
          </p:cNvPr>
          <p:cNvSpPr/>
          <p:nvPr/>
        </p:nvSpPr>
        <p:spPr>
          <a:xfrm>
            <a:off x="3676534" y="2017571"/>
            <a:ext cx="674557" cy="6745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7725B7EB-E1F3-3247-9B4A-986E5CD59A6C}"/>
              </a:ext>
            </a:extLst>
          </p:cNvPr>
          <p:cNvCxnSpPr>
            <a:cxnSpLocks/>
            <a:stCxn id="3" idx="6"/>
          </p:cNvCxnSpPr>
          <p:nvPr/>
        </p:nvCxnSpPr>
        <p:spPr>
          <a:xfrm flipV="1">
            <a:off x="2792115" y="2354849"/>
            <a:ext cx="884419"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DFC2C89E-06A2-6941-83E4-7B86D67B295B}"/>
              </a:ext>
            </a:extLst>
          </p:cNvPr>
          <p:cNvPicPr>
            <a:picLocks noChangeAspect="1"/>
          </p:cNvPicPr>
          <p:nvPr/>
        </p:nvPicPr>
        <p:blipFill>
          <a:blip r:embed="rId2"/>
          <a:stretch>
            <a:fillRect/>
          </a:stretch>
        </p:blipFill>
        <p:spPr>
          <a:xfrm>
            <a:off x="2234492" y="2134504"/>
            <a:ext cx="440690" cy="440690"/>
          </a:xfrm>
          <a:prstGeom prst="rect">
            <a:avLst/>
          </a:prstGeom>
        </p:spPr>
      </p:pic>
      <p:pic>
        <p:nvPicPr>
          <p:cNvPr id="24" name="Picture 23">
            <a:extLst>
              <a:ext uri="{FF2B5EF4-FFF2-40B4-BE49-F238E27FC236}">
                <a16:creationId xmlns:a16="http://schemas.microsoft.com/office/drawing/2014/main" id="{3184E986-A0EE-6E42-9816-E3AE476C326E}"/>
              </a:ext>
            </a:extLst>
          </p:cNvPr>
          <p:cNvPicPr>
            <a:picLocks noChangeAspect="1"/>
          </p:cNvPicPr>
          <p:nvPr/>
        </p:nvPicPr>
        <p:blipFill>
          <a:blip r:embed="rId3"/>
          <a:stretch>
            <a:fillRect/>
          </a:stretch>
        </p:blipFill>
        <p:spPr>
          <a:xfrm>
            <a:off x="3823138" y="2177990"/>
            <a:ext cx="392677" cy="343592"/>
          </a:xfrm>
          <a:prstGeom prst="rect">
            <a:avLst/>
          </a:prstGeom>
        </p:spPr>
      </p:pic>
      <p:sp>
        <p:nvSpPr>
          <p:cNvPr id="30" name="TextBox 29">
            <a:extLst>
              <a:ext uri="{FF2B5EF4-FFF2-40B4-BE49-F238E27FC236}">
                <a16:creationId xmlns:a16="http://schemas.microsoft.com/office/drawing/2014/main" id="{61B81A79-876C-C645-AB08-8875518887E1}"/>
              </a:ext>
            </a:extLst>
          </p:cNvPr>
          <p:cNvSpPr txBox="1"/>
          <p:nvPr/>
        </p:nvSpPr>
        <p:spPr>
          <a:xfrm>
            <a:off x="1521300" y="2177990"/>
            <a:ext cx="308098" cy="369332"/>
          </a:xfrm>
          <a:prstGeom prst="rect">
            <a:avLst/>
          </a:prstGeom>
          <a:noFill/>
        </p:spPr>
        <p:txBody>
          <a:bodyPr wrap="none" rtlCol="0">
            <a:spAutoFit/>
          </a:bodyPr>
          <a:lstStyle/>
          <a:p>
            <a:r>
              <a:rPr lang="en-US" dirty="0"/>
              <a:t>if</a:t>
            </a:r>
          </a:p>
        </p:txBody>
      </p:sp>
      <p:sp>
        <p:nvSpPr>
          <p:cNvPr id="31" name="TextBox 30">
            <a:extLst>
              <a:ext uri="{FF2B5EF4-FFF2-40B4-BE49-F238E27FC236}">
                <a16:creationId xmlns:a16="http://schemas.microsoft.com/office/drawing/2014/main" id="{4DED3F13-5854-754B-804A-CE3DD7F87C02}"/>
              </a:ext>
            </a:extLst>
          </p:cNvPr>
          <p:cNvSpPr txBox="1"/>
          <p:nvPr/>
        </p:nvSpPr>
        <p:spPr>
          <a:xfrm>
            <a:off x="5388805" y="1859910"/>
            <a:ext cx="620683" cy="369332"/>
          </a:xfrm>
          <a:prstGeom prst="rect">
            <a:avLst/>
          </a:prstGeom>
          <a:noFill/>
        </p:spPr>
        <p:txBody>
          <a:bodyPr wrap="square" rtlCol="0">
            <a:spAutoFit/>
          </a:bodyPr>
          <a:lstStyle/>
          <a:p>
            <a:r>
              <a:rPr lang="en-US" dirty="0"/>
              <a:t>then</a:t>
            </a:r>
          </a:p>
        </p:txBody>
      </p:sp>
      <p:sp>
        <p:nvSpPr>
          <p:cNvPr id="32" name="TextBox 31">
            <a:extLst>
              <a:ext uri="{FF2B5EF4-FFF2-40B4-BE49-F238E27FC236}">
                <a16:creationId xmlns:a16="http://schemas.microsoft.com/office/drawing/2014/main" id="{FC17B11C-D10F-BA4D-97A7-3B77F95BBEFA}"/>
              </a:ext>
            </a:extLst>
          </p:cNvPr>
          <p:cNvSpPr txBox="1"/>
          <p:nvPr/>
        </p:nvSpPr>
        <p:spPr>
          <a:xfrm>
            <a:off x="5429681" y="2578195"/>
            <a:ext cx="538930" cy="369332"/>
          </a:xfrm>
          <a:prstGeom prst="rect">
            <a:avLst/>
          </a:prstGeom>
          <a:noFill/>
        </p:spPr>
        <p:txBody>
          <a:bodyPr wrap="square" rtlCol="0">
            <a:spAutoFit/>
          </a:bodyPr>
          <a:lstStyle/>
          <a:p>
            <a:r>
              <a:rPr lang="en-US" dirty="0"/>
              <a:t>and</a:t>
            </a:r>
          </a:p>
        </p:txBody>
      </p:sp>
      <p:pic>
        <p:nvPicPr>
          <p:cNvPr id="38" name="Picture 37">
            <a:extLst>
              <a:ext uri="{FF2B5EF4-FFF2-40B4-BE49-F238E27FC236}">
                <a16:creationId xmlns:a16="http://schemas.microsoft.com/office/drawing/2014/main" id="{7D7D4662-70CA-C744-87F1-A0D3C34C76A4}"/>
              </a:ext>
            </a:extLst>
          </p:cNvPr>
          <p:cNvPicPr>
            <a:picLocks noChangeAspect="1"/>
          </p:cNvPicPr>
          <p:nvPr/>
        </p:nvPicPr>
        <p:blipFill>
          <a:blip r:embed="rId4"/>
          <a:stretch>
            <a:fillRect/>
          </a:stretch>
        </p:blipFill>
        <p:spPr>
          <a:xfrm>
            <a:off x="6911967" y="1763473"/>
            <a:ext cx="2395384" cy="465769"/>
          </a:xfrm>
          <a:prstGeom prst="rect">
            <a:avLst/>
          </a:prstGeom>
        </p:spPr>
      </p:pic>
      <p:pic>
        <p:nvPicPr>
          <p:cNvPr id="40" name="Picture 39">
            <a:extLst>
              <a:ext uri="{FF2B5EF4-FFF2-40B4-BE49-F238E27FC236}">
                <a16:creationId xmlns:a16="http://schemas.microsoft.com/office/drawing/2014/main" id="{2990CDC7-01AB-454A-B258-534969CBC278}"/>
              </a:ext>
            </a:extLst>
          </p:cNvPr>
          <p:cNvPicPr>
            <a:picLocks noChangeAspect="1"/>
          </p:cNvPicPr>
          <p:nvPr/>
        </p:nvPicPr>
        <p:blipFill>
          <a:blip r:embed="rId5"/>
          <a:stretch>
            <a:fillRect/>
          </a:stretch>
        </p:blipFill>
        <p:spPr>
          <a:xfrm>
            <a:off x="6911967" y="2470392"/>
            <a:ext cx="2487918" cy="477135"/>
          </a:xfrm>
          <a:prstGeom prst="rect">
            <a:avLst/>
          </a:prstGeom>
        </p:spPr>
      </p:pic>
      <p:cxnSp>
        <p:nvCxnSpPr>
          <p:cNvPr id="41" name="Straight Connector 40">
            <a:extLst>
              <a:ext uri="{FF2B5EF4-FFF2-40B4-BE49-F238E27FC236}">
                <a16:creationId xmlns:a16="http://schemas.microsoft.com/office/drawing/2014/main" id="{3921B1D9-9C50-F94F-93B8-19DDDFE40621}"/>
              </a:ext>
            </a:extLst>
          </p:cNvPr>
          <p:cNvCxnSpPr>
            <a:cxnSpLocks/>
          </p:cNvCxnSpPr>
          <p:nvPr/>
        </p:nvCxnSpPr>
        <p:spPr>
          <a:xfrm>
            <a:off x="8191740" y="2528826"/>
            <a:ext cx="203200" cy="33603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34452BC4-8088-5B4A-9695-2F5096445253}"/>
              </a:ext>
            </a:extLst>
          </p:cNvPr>
          <p:cNvSpPr txBox="1"/>
          <p:nvPr/>
        </p:nvSpPr>
        <p:spPr>
          <a:xfrm>
            <a:off x="8583052" y="961369"/>
            <a:ext cx="1638525" cy="461665"/>
          </a:xfrm>
          <a:prstGeom prst="rect">
            <a:avLst/>
          </a:prstGeom>
          <a:noFill/>
        </p:spPr>
        <p:txBody>
          <a:bodyPr wrap="none" rtlCol="0">
            <a:spAutoFit/>
          </a:bodyPr>
          <a:lstStyle/>
          <a:p>
            <a:r>
              <a:rPr lang="en-US" sz="2400" dirty="0"/>
              <a:t>q(z) for VAE</a:t>
            </a:r>
          </a:p>
        </p:txBody>
      </p:sp>
      <p:pic>
        <p:nvPicPr>
          <p:cNvPr id="34" name="Content Placeholder 6">
            <a:extLst>
              <a:ext uri="{FF2B5EF4-FFF2-40B4-BE49-F238E27FC236}">
                <a16:creationId xmlns:a16="http://schemas.microsoft.com/office/drawing/2014/main" id="{65455B73-5E11-3D4D-826D-DDC1E2C07482}"/>
              </a:ext>
            </a:extLst>
          </p:cNvPr>
          <p:cNvPicPr>
            <a:picLocks noChangeAspect="1"/>
          </p:cNvPicPr>
          <p:nvPr/>
        </p:nvPicPr>
        <p:blipFill>
          <a:blip r:embed="rId6"/>
          <a:stretch>
            <a:fillRect/>
          </a:stretch>
        </p:blipFill>
        <p:spPr>
          <a:xfrm rot="5400000">
            <a:off x="2550806" y="2458562"/>
            <a:ext cx="1398739" cy="3457752"/>
          </a:xfrm>
          <a:prstGeom prst="rect">
            <a:avLst/>
          </a:prstGeom>
        </p:spPr>
      </p:pic>
      <p:sp>
        <p:nvSpPr>
          <p:cNvPr id="4" name="Rectangle 3">
            <a:extLst>
              <a:ext uri="{FF2B5EF4-FFF2-40B4-BE49-F238E27FC236}">
                <a16:creationId xmlns:a16="http://schemas.microsoft.com/office/drawing/2014/main" id="{C9A65510-EBA2-D644-B905-68D7C7B60A91}"/>
              </a:ext>
            </a:extLst>
          </p:cNvPr>
          <p:cNvSpPr/>
          <p:nvPr/>
        </p:nvSpPr>
        <p:spPr>
          <a:xfrm>
            <a:off x="1561159" y="4363846"/>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6197F7-9BF0-AC4E-9965-FBACFD01AAA9}"/>
              </a:ext>
            </a:extLst>
          </p:cNvPr>
          <p:cNvSpPr/>
          <p:nvPr/>
        </p:nvSpPr>
        <p:spPr>
          <a:xfrm>
            <a:off x="3021955" y="4416255"/>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FDB2AA3-2697-864D-9E34-29B528413E67}"/>
              </a:ext>
            </a:extLst>
          </p:cNvPr>
          <p:cNvSpPr/>
          <p:nvPr/>
        </p:nvSpPr>
        <p:spPr>
          <a:xfrm>
            <a:off x="4809144" y="3626117"/>
            <a:ext cx="456440" cy="561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42E50F4-662F-0E48-A8A8-2D7C00B8E18C}"/>
              </a:ext>
            </a:extLst>
          </p:cNvPr>
          <p:cNvSpPr txBox="1"/>
          <p:nvPr/>
        </p:nvSpPr>
        <p:spPr>
          <a:xfrm>
            <a:off x="227674" y="3141958"/>
            <a:ext cx="1542089" cy="369332"/>
          </a:xfrm>
          <a:prstGeom prst="rect">
            <a:avLst/>
          </a:prstGeom>
          <a:noFill/>
        </p:spPr>
        <p:txBody>
          <a:bodyPr wrap="none" rtlCol="0">
            <a:spAutoFit/>
          </a:bodyPr>
          <a:lstStyle/>
          <a:p>
            <a:r>
              <a:rPr lang="en-US" dirty="0"/>
              <a:t>We want this! </a:t>
            </a:r>
          </a:p>
        </p:txBody>
      </p:sp>
      <p:cxnSp>
        <p:nvCxnSpPr>
          <p:cNvPr id="45" name="Straight Arrow Connector 44">
            <a:extLst>
              <a:ext uri="{FF2B5EF4-FFF2-40B4-BE49-F238E27FC236}">
                <a16:creationId xmlns:a16="http://schemas.microsoft.com/office/drawing/2014/main" id="{3338DEA9-36E6-234C-B212-D436FB362B5E}"/>
              </a:ext>
            </a:extLst>
          </p:cNvPr>
          <p:cNvCxnSpPr>
            <a:cxnSpLocks/>
          </p:cNvCxnSpPr>
          <p:nvPr/>
        </p:nvCxnSpPr>
        <p:spPr>
          <a:xfrm flipV="1">
            <a:off x="1521300" y="2821166"/>
            <a:ext cx="1459644" cy="418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D2FCFC9-1B8E-084B-8A33-105D52368DE1}"/>
              </a:ext>
            </a:extLst>
          </p:cNvPr>
          <p:cNvSpPr txBox="1"/>
          <p:nvPr/>
        </p:nvSpPr>
        <p:spPr>
          <a:xfrm>
            <a:off x="227674" y="5053936"/>
            <a:ext cx="11964326" cy="1569660"/>
          </a:xfrm>
          <a:prstGeom prst="rect">
            <a:avLst/>
          </a:prstGeom>
          <a:noFill/>
        </p:spPr>
        <p:txBody>
          <a:bodyPr wrap="square" rtlCol="0">
            <a:spAutoFit/>
          </a:bodyPr>
          <a:lstStyle/>
          <a:p>
            <a:r>
              <a:rPr lang="en-US" sz="2400" dirty="0"/>
              <a:t>This relates to semi-supervised learning: SSL will not work if X = cause and Y = effect, because X only tells us more about P(x) which is irrelevant because the prediction requires information about independent P(</a:t>
            </a:r>
            <a:r>
              <a:rPr lang="en-US" sz="2400" dirty="0" err="1"/>
              <a:t>y|x</a:t>
            </a:r>
            <a:r>
              <a:rPr lang="en-US" sz="2400" dirty="0"/>
              <a:t>). Peters, </a:t>
            </a:r>
            <a:r>
              <a:rPr lang="en-US" sz="2400" dirty="0" err="1"/>
              <a:t>Janzing</a:t>
            </a:r>
            <a:r>
              <a:rPr lang="en-US" sz="2400" dirty="0"/>
              <a:t>, </a:t>
            </a:r>
            <a:r>
              <a:rPr lang="en-US" sz="2400" dirty="0" err="1"/>
              <a:t>Scholkopf</a:t>
            </a:r>
            <a:r>
              <a:rPr lang="en-US" sz="2400" dirty="0"/>
              <a:t> 2017 p. 72. e.g. consider handwritten digit task (anti-causal).</a:t>
            </a:r>
          </a:p>
        </p:txBody>
      </p:sp>
      <p:pic>
        <p:nvPicPr>
          <p:cNvPr id="25" name="Picture 24">
            <a:extLst>
              <a:ext uri="{FF2B5EF4-FFF2-40B4-BE49-F238E27FC236}">
                <a16:creationId xmlns:a16="http://schemas.microsoft.com/office/drawing/2014/main" id="{3D5DA7C3-51EA-3446-97AD-6B118EF8DB76}"/>
              </a:ext>
            </a:extLst>
          </p:cNvPr>
          <p:cNvPicPr>
            <a:picLocks noChangeAspect="1"/>
          </p:cNvPicPr>
          <p:nvPr/>
        </p:nvPicPr>
        <p:blipFill>
          <a:blip r:embed="rId7"/>
          <a:stretch>
            <a:fillRect/>
          </a:stretch>
        </p:blipFill>
        <p:spPr>
          <a:xfrm>
            <a:off x="10234522" y="2171166"/>
            <a:ext cx="1831010" cy="2799206"/>
          </a:xfrm>
          <a:prstGeom prst="rect">
            <a:avLst/>
          </a:prstGeom>
        </p:spPr>
      </p:pic>
    </p:spTree>
    <p:extLst>
      <p:ext uri="{BB962C8B-B14F-4D97-AF65-F5344CB8AC3E}">
        <p14:creationId xmlns:p14="http://schemas.microsoft.com/office/powerpoint/2010/main" val="94752990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80464-6215-EC44-BB0B-FC5A4E58B84B}"/>
              </a:ext>
            </a:extLst>
          </p:cNvPr>
          <p:cNvSpPr>
            <a:spLocks noGrp="1"/>
          </p:cNvSpPr>
          <p:nvPr>
            <p:ph type="title"/>
          </p:nvPr>
        </p:nvSpPr>
        <p:spPr>
          <a:xfrm>
            <a:off x="947057" y="267654"/>
            <a:ext cx="10515600" cy="1325563"/>
          </a:xfrm>
        </p:spPr>
        <p:txBody>
          <a:bodyPr/>
          <a:lstStyle/>
          <a:p>
            <a:r>
              <a:rPr lang="en-US" dirty="0"/>
              <a:t>Causality</a:t>
            </a:r>
          </a:p>
        </p:txBody>
      </p:sp>
      <p:sp>
        <p:nvSpPr>
          <p:cNvPr id="5" name="Content Placeholder 5">
            <a:extLst>
              <a:ext uri="{FF2B5EF4-FFF2-40B4-BE49-F238E27FC236}">
                <a16:creationId xmlns:a16="http://schemas.microsoft.com/office/drawing/2014/main" id="{377B5DD1-744C-6543-874B-0798681ABE7F}"/>
              </a:ext>
            </a:extLst>
          </p:cNvPr>
          <p:cNvSpPr>
            <a:spLocks noGrp="1"/>
          </p:cNvSpPr>
          <p:nvPr>
            <p:ph idx="1"/>
          </p:nvPr>
        </p:nvSpPr>
        <p:spPr>
          <a:xfrm>
            <a:off x="947057" y="1972787"/>
            <a:ext cx="9236242" cy="4414754"/>
          </a:xfrm>
        </p:spPr>
        <p:txBody>
          <a:bodyPr/>
          <a:lstStyle/>
          <a:p>
            <a:r>
              <a:rPr lang="en-US" dirty="0"/>
              <a:t>Many problems may be amenable to incorporation of domain knowledge/inductive bias that helps our algorithm learn true structure in the data</a:t>
            </a:r>
          </a:p>
          <a:p>
            <a:r>
              <a:rPr lang="en-US" dirty="0"/>
              <a:t>e.g. With time… Barometer falls BEFORE -  but does not cause – the rain. </a:t>
            </a:r>
          </a:p>
          <a:p>
            <a:r>
              <a:rPr lang="en-US" dirty="0"/>
              <a:t>Interventional robustness will allow us to explore asymmetries (e.g. changing the value of the barometer by hand will not change the distribution of rainfall)</a:t>
            </a:r>
          </a:p>
          <a:p>
            <a:r>
              <a:rPr lang="en-US" dirty="0"/>
              <a:t>This is one way to test disentanglement…</a:t>
            </a:r>
          </a:p>
        </p:txBody>
      </p:sp>
      <p:sp>
        <p:nvSpPr>
          <p:cNvPr id="6" name="Date Placeholder 5">
            <a:extLst>
              <a:ext uri="{FF2B5EF4-FFF2-40B4-BE49-F238E27FC236}">
                <a16:creationId xmlns:a16="http://schemas.microsoft.com/office/drawing/2014/main" id="{84AC9051-6FF7-3C47-9383-08B682DD4393}"/>
              </a:ext>
            </a:extLst>
          </p:cNvPr>
          <p:cNvSpPr>
            <a:spLocks noGrp="1"/>
          </p:cNvSpPr>
          <p:nvPr>
            <p:ph type="dt" sz="half" idx="10"/>
          </p:nvPr>
        </p:nvSpPr>
        <p:spPr/>
        <p:txBody>
          <a:bodyPr/>
          <a:lstStyle/>
          <a:p>
            <a:r>
              <a:rPr lang="en-US"/>
              <a:t>Matthew Vowels 2019</a:t>
            </a:r>
            <a:endParaRPr lang="en-US" dirty="0"/>
          </a:p>
        </p:txBody>
      </p:sp>
      <p:sp>
        <p:nvSpPr>
          <p:cNvPr id="8" name="Slide Number Placeholder 7">
            <a:extLst>
              <a:ext uri="{FF2B5EF4-FFF2-40B4-BE49-F238E27FC236}">
                <a16:creationId xmlns:a16="http://schemas.microsoft.com/office/drawing/2014/main" id="{B2C7312D-1175-214D-9B9A-19FFA51AE28E}"/>
              </a:ext>
            </a:extLst>
          </p:cNvPr>
          <p:cNvSpPr>
            <a:spLocks noGrp="1"/>
          </p:cNvSpPr>
          <p:nvPr>
            <p:ph type="sldNum" sz="quarter" idx="12"/>
          </p:nvPr>
        </p:nvSpPr>
        <p:spPr/>
        <p:txBody>
          <a:bodyPr/>
          <a:lstStyle/>
          <a:p>
            <a:fld id="{6D22F896-40B5-4ADD-8801-0D06FADFA095}" type="slidenum">
              <a:rPr lang="en-US" smtClean="0"/>
              <a:t>99</a:t>
            </a:fld>
            <a:endParaRPr lang="en-US" dirty="0"/>
          </a:p>
        </p:txBody>
      </p:sp>
      <p:sp>
        <p:nvSpPr>
          <p:cNvPr id="27" name="TextBox 26">
            <a:extLst>
              <a:ext uri="{FF2B5EF4-FFF2-40B4-BE49-F238E27FC236}">
                <a16:creationId xmlns:a16="http://schemas.microsoft.com/office/drawing/2014/main" id="{26B96DED-ACB4-3F45-89C8-F622AFD5C224}"/>
              </a:ext>
            </a:extLst>
          </p:cNvPr>
          <p:cNvSpPr txBox="1"/>
          <p:nvPr/>
        </p:nvSpPr>
        <p:spPr>
          <a:xfrm>
            <a:off x="8793286" y="6441043"/>
            <a:ext cx="3103542" cy="369332"/>
          </a:xfrm>
          <a:prstGeom prst="rect">
            <a:avLst/>
          </a:prstGeom>
          <a:noFill/>
        </p:spPr>
        <p:txBody>
          <a:bodyPr wrap="none" rtlCol="0">
            <a:spAutoFit/>
          </a:bodyPr>
          <a:lstStyle/>
          <a:p>
            <a:r>
              <a:rPr lang="en-US" dirty="0"/>
              <a:t>Peters, </a:t>
            </a:r>
            <a:r>
              <a:rPr lang="en-US" dirty="0" err="1"/>
              <a:t>Janzing</a:t>
            </a:r>
            <a:r>
              <a:rPr lang="en-US" dirty="0"/>
              <a:t>, </a:t>
            </a:r>
            <a:r>
              <a:rPr lang="en-US" dirty="0" err="1"/>
              <a:t>Scholkopf</a:t>
            </a:r>
            <a:r>
              <a:rPr lang="en-US" dirty="0"/>
              <a:t> 2017</a:t>
            </a:r>
          </a:p>
        </p:txBody>
      </p:sp>
    </p:spTree>
    <p:extLst>
      <p:ext uri="{BB962C8B-B14F-4D97-AF65-F5344CB8AC3E}">
        <p14:creationId xmlns:p14="http://schemas.microsoft.com/office/powerpoint/2010/main" val="762763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83358</TotalTime>
  <Words>4702</Words>
  <Application>Microsoft Macintosh PowerPoint</Application>
  <PresentationFormat>Widescreen</PresentationFormat>
  <Paragraphs>904</Paragraphs>
  <Slides>109</Slides>
  <Notes>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109</vt:i4>
      </vt:variant>
    </vt:vector>
  </HeadingPairs>
  <TitlesOfParts>
    <vt:vector size="115" baseType="lpstr">
      <vt:lpstr>Arial</vt:lpstr>
      <vt:lpstr>Calibri</vt:lpstr>
      <vt:lpstr>Calibri Light</vt:lpstr>
      <vt:lpstr>Helvetica Neue</vt:lpstr>
      <vt:lpstr>system-ui</vt:lpstr>
      <vt:lpstr>Office Theme</vt:lpstr>
      <vt:lpstr>Demystifying Variational Autoencoders</vt:lpstr>
      <vt:lpstr>What is a VAE?</vt:lpstr>
      <vt:lpstr>Some definitions</vt:lpstr>
      <vt:lpstr>Some definitions</vt:lpstr>
      <vt:lpstr>Some definitions</vt:lpstr>
      <vt:lpstr>Overview</vt:lpstr>
      <vt:lpstr>Motivation &amp; Context</vt:lpstr>
      <vt:lpstr>PowerPoint Presentation</vt:lpstr>
      <vt:lpstr>PowerPoint Presentation</vt:lpstr>
      <vt:lpstr>Some definitions</vt:lpstr>
      <vt:lpstr>PowerPoint Presentation</vt:lpstr>
      <vt:lpstr>PowerPoint Presentation</vt:lpstr>
      <vt:lpstr>PowerPoint Presentation</vt:lpstr>
      <vt:lpstr>PowerPoint Presentation</vt:lpstr>
      <vt:lpstr>PowerPoint Presentation</vt:lpstr>
      <vt:lpstr>Interpolation</vt:lpstr>
      <vt:lpstr>Context – Approximate &amp; Variational Inference</vt:lpstr>
      <vt:lpstr>Context – Approximate &amp; Variational Inference</vt:lpstr>
      <vt:lpstr>Density Estimation Model types</vt:lpstr>
      <vt:lpstr>Density Estimation Model types</vt:lpstr>
      <vt:lpstr>Density Estimation Model types</vt:lpstr>
      <vt:lpstr>Density Estimation Model types</vt:lpstr>
      <vt:lpstr>Density Estimation Model types</vt:lpstr>
      <vt:lpstr>But…</vt:lpstr>
      <vt:lpstr>VAE Architecture</vt:lpstr>
      <vt:lpstr>VAE architecture</vt:lpstr>
      <vt:lpstr>VAE Objective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Reparameterisation Trick</vt:lpstr>
      <vt:lpstr>Reparameterisation Trick</vt:lpstr>
      <vt:lpstr>The origins of reparameterisation</vt:lpstr>
      <vt:lpstr>VAE architecture</vt:lpstr>
      <vt:lpstr>VAE architecture</vt:lpstr>
      <vt:lpstr>PowerPoint Presentation</vt:lpstr>
      <vt:lpstr>PowerPoint Presentation</vt:lpstr>
      <vt:lpstr>PowerPoint Presentation</vt:lpstr>
      <vt:lpstr>A note on state space modelling</vt:lpstr>
      <vt:lpstr>Problems with VAEs</vt:lpstr>
      <vt:lpstr>Problems with VAEs</vt:lpstr>
      <vt:lpstr>Inference Suboptimality</vt:lpstr>
      <vt:lpstr>PowerPoint Presentation</vt:lpstr>
      <vt:lpstr>PowerPoint Presentation</vt:lpstr>
      <vt:lpstr>PowerPoint Presentation</vt:lpstr>
      <vt:lpstr>PowerPoint Presentation</vt:lpstr>
      <vt:lpstr>PowerPoint Presentation</vt:lpstr>
      <vt:lpstr>PowerPoint Presentation</vt:lpstr>
      <vt:lpstr>Inference Suboptimality - Latent Collapse</vt:lpstr>
      <vt:lpstr>Inference Suboptimality - Latent Collapse</vt:lpstr>
      <vt:lpstr>Inference Suboptimality – Objective Mods</vt:lpstr>
      <vt:lpstr>Inference Suboptimality – Objective Mods</vt:lpstr>
      <vt:lpstr>Inference Suboptimality - Architecture mods</vt:lpstr>
      <vt:lpstr>Inference Suboptimality - Architecture mods</vt:lpstr>
      <vt:lpstr>Inference Suboptimality </vt:lpstr>
      <vt:lpstr>Inference Suboptimality </vt:lpstr>
      <vt:lpstr>Inference Suboptimality </vt:lpstr>
      <vt:lpstr>Inference Suboptimality – a Rate-Distortion Perspective</vt:lpstr>
      <vt:lpstr>Inference Suboptimality – a Rate-Distortion Perspective</vt:lpstr>
      <vt:lpstr>Inference Suboptimality – a Rate-Distortion Perspective</vt:lpstr>
      <vt:lpstr>Inference Suboptimality - Latent Collapse Summary</vt:lpstr>
      <vt:lpstr>Blurry Images</vt:lpstr>
      <vt:lpstr>Disentanglement</vt:lpstr>
      <vt:lpstr>Disentanglement</vt:lpstr>
      <vt:lpstr>Disentanglement – Why is it useful?</vt:lpstr>
      <vt:lpstr>Disentanglement – Impossible?</vt:lpstr>
      <vt:lpstr>Disentanglement – Impossible?</vt:lpstr>
      <vt:lpstr>Disentanglement – Also…</vt:lpstr>
      <vt:lpstr>Disentanglement – Quantitative Assessment</vt:lpstr>
      <vt:lpstr>Disentanglement – Quantitative Assessment</vt:lpstr>
      <vt:lpstr>Disentanglement – Quantitative Assessment</vt:lpstr>
      <vt:lpstr>Disentanglement – Quantitative Assessment</vt:lpstr>
      <vt:lpstr>Disentanglement – Quantitative Assessment</vt:lpstr>
      <vt:lpstr>Disentanglement – Quantitative Assessment</vt:lpstr>
      <vt:lpstr>Disentanglement – Quantitative Assessment</vt:lpstr>
      <vt:lpstr>Disentanglement – Qualitative Assessment</vt:lpstr>
      <vt:lpstr>Disentanglement – How to achieve it?</vt:lpstr>
      <vt:lpstr>Disentanglement – How to achieve it?</vt:lpstr>
      <vt:lpstr>Disentanglement – How to achieve it?</vt:lpstr>
      <vt:lpstr>Disentanglement – How to achieve it?</vt:lpstr>
      <vt:lpstr>Disentanglement – How to achieve it?</vt:lpstr>
      <vt:lpstr>Disentanglement – How to achieve it?</vt:lpstr>
      <vt:lpstr>Disentanglement – How to achieve it?</vt:lpstr>
      <vt:lpstr>Disentanglement – How to achieve it?</vt:lpstr>
      <vt:lpstr>Causality</vt:lpstr>
      <vt:lpstr>Causality</vt:lpstr>
      <vt:lpstr>Causality</vt:lpstr>
      <vt:lpstr>Causality</vt:lpstr>
      <vt:lpstr>Causality</vt:lpstr>
      <vt:lpstr>Causality</vt:lpstr>
      <vt:lpstr>Causality</vt:lpstr>
      <vt:lpstr>Evaluation</vt:lpstr>
      <vt:lpstr>Our original goals…</vt:lpstr>
      <vt:lpstr>Evaluation</vt:lpstr>
      <vt:lpstr>Evaluation</vt:lpstr>
      <vt:lpstr>Evaluation</vt:lpstr>
      <vt:lpstr>Evaluation</vt:lpstr>
      <vt:lpstr>Evaluation - Datasets</vt:lpstr>
      <vt:lpstr>What’s Next?</vt:lpstr>
      <vt:lpstr>SOTA</vt:lpstr>
      <vt:lpstr>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Variational Autoencoders</dc:title>
  <dc:creator>Vowels, Matthew (Music and Media)</dc:creator>
  <cp:lastModifiedBy>Vowels, Matthew (Music and Media)</cp:lastModifiedBy>
  <cp:revision>329</cp:revision>
  <cp:lastPrinted>2019-10-02T19:34:19Z</cp:lastPrinted>
  <dcterms:created xsi:type="dcterms:W3CDTF">2019-08-08T15:42:40Z</dcterms:created>
  <dcterms:modified xsi:type="dcterms:W3CDTF">2019-11-25T17:24:31Z</dcterms:modified>
</cp:coreProperties>
</file>